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28"/>
  </p:notesMasterIdLst>
  <p:sldIdLst>
    <p:sldId id="350" r:id="rId5"/>
    <p:sldId id="414" r:id="rId6"/>
    <p:sldId id="415" r:id="rId7"/>
    <p:sldId id="426" r:id="rId8"/>
    <p:sldId id="416" r:id="rId9"/>
    <p:sldId id="418" r:id="rId10"/>
    <p:sldId id="419" r:id="rId11"/>
    <p:sldId id="420" r:id="rId12"/>
    <p:sldId id="421" r:id="rId13"/>
    <p:sldId id="385" r:id="rId14"/>
    <p:sldId id="383" r:id="rId15"/>
    <p:sldId id="384" r:id="rId16"/>
    <p:sldId id="369" r:id="rId17"/>
    <p:sldId id="422" r:id="rId18"/>
    <p:sldId id="423" r:id="rId19"/>
    <p:sldId id="424" r:id="rId20"/>
    <p:sldId id="425" r:id="rId21"/>
    <p:sldId id="334" r:id="rId22"/>
    <p:sldId id="311" r:id="rId23"/>
    <p:sldId id="399" r:id="rId24"/>
    <p:sldId id="395" r:id="rId25"/>
    <p:sldId id="315" r:id="rId26"/>
    <p:sldId id="413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itchFamily="34" charset="0"/>
        <a:ea typeface="宋体" pitchFamily="2" charset="-122"/>
      </a:defRPr>
    </a:lvl1pPr>
    <a:lvl2pPr marL="457200" lvl="1" indent="0" algn="l" defTabSz="914400" eaLnBrk="1" fontAlgn="base" latinLnBrk="0" hangingPunct="1"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itchFamily="34" charset="0"/>
        <a:ea typeface="宋体" pitchFamily="2" charset="-122"/>
      </a:defRPr>
    </a:lvl2pPr>
    <a:lvl3pPr marL="914400" lvl="2" indent="0" algn="l" defTabSz="914400" eaLnBrk="1" fontAlgn="base" latinLnBrk="0" hangingPunct="1"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itchFamily="34" charset="0"/>
        <a:ea typeface="宋体" pitchFamily="2" charset="-122"/>
      </a:defRPr>
    </a:lvl3pPr>
    <a:lvl4pPr marL="1371600" lvl="3" indent="0" algn="l" defTabSz="914400" eaLnBrk="1" fontAlgn="base" latinLnBrk="0" hangingPunct="1"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itchFamily="34" charset="0"/>
        <a:ea typeface="宋体" pitchFamily="2" charset="-122"/>
      </a:defRPr>
    </a:lvl4pPr>
    <a:lvl5pPr marL="1828800" lvl="4" indent="0" algn="l" defTabSz="914400" eaLnBrk="1" fontAlgn="base" latinLnBrk="0" hangingPunct="1"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itchFamily="34" charset="0"/>
        <a:ea typeface="宋体" pitchFamily="2" charset="-122"/>
      </a:defRPr>
    </a:lvl5pPr>
    <a:lvl6pPr marL="2286000" lvl="5" indent="0" algn="l" defTabSz="914400" eaLnBrk="1" fontAlgn="base" latinLnBrk="0" hangingPunct="1"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itchFamily="34" charset="0"/>
        <a:ea typeface="宋体" pitchFamily="2" charset="-122"/>
      </a:defRPr>
    </a:lvl6pPr>
    <a:lvl7pPr marL="2743200" lvl="6" indent="0" algn="l" defTabSz="914400" eaLnBrk="1" fontAlgn="base" latinLnBrk="0" hangingPunct="1"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itchFamily="34" charset="0"/>
        <a:ea typeface="宋体" pitchFamily="2" charset="-122"/>
      </a:defRPr>
    </a:lvl7pPr>
    <a:lvl8pPr marL="3200400" lvl="7" indent="0" algn="l" defTabSz="914400" eaLnBrk="1" fontAlgn="base" latinLnBrk="0" hangingPunct="1"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itchFamily="34" charset="0"/>
        <a:ea typeface="宋体" pitchFamily="2" charset="-122"/>
      </a:defRPr>
    </a:lvl8pPr>
    <a:lvl9pPr marL="3657600" lvl="8" indent="0" algn="l" defTabSz="914400" eaLnBrk="1" fontAlgn="base" latinLnBrk="0" hangingPunct="1">
      <a:spcBef>
        <a:spcPct val="0"/>
      </a:spcBef>
      <a:spcAft>
        <a:spcPct val="0"/>
      </a:spcAft>
      <a:buNone/>
      <a:defRPr sz="3200" b="0" i="0" u="none" kern="1200" baseline="0">
        <a:solidFill>
          <a:schemeClr val="tx1"/>
        </a:solidFill>
        <a:latin typeface="Arial" pitchFamily="34" charset="0"/>
        <a:ea typeface="宋体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66FF"/>
    <a:srgbClr val="FF0000"/>
    <a:srgbClr val="007A77"/>
    <a:srgbClr val="9900CC"/>
    <a:srgbClr val="CC6600"/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586"/>
    <p:restoredTop sz="93012"/>
  </p:normalViewPr>
  <p:slideViewPr>
    <p:cSldViewPr showGuides="1">
      <p:cViewPr>
        <p:scale>
          <a:sx n="50" d="100"/>
          <a:sy n="50" d="100"/>
        </p:scale>
        <p:origin x="-211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50000"/>
              </a:spcBef>
              <a:defRPr sz="1200" b="1">
                <a:latin typeface="Wingdings" pitchFamily="2" charset="2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Wingdings" pitchFamily="2" charset="2"/>
              <a:ea typeface="宋体" pitchFamily="2" charset="-122"/>
              <a:cs typeface="+mn-cs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50000"/>
              </a:spcBef>
              <a:defRPr sz="1200" b="1">
                <a:latin typeface="Wingdings" pitchFamily="2" charset="2"/>
              </a:defRPr>
            </a:lvl1pPr>
          </a:lstStyle>
          <a:p>
            <a:pPr marL="0" marR="0" lvl="0" indent="0" algn="r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Wingdings" pitchFamily="2" charset="2"/>
              <a:ea typeface="宋体" pitchFamily="2" charset="-122"/>
              <a:cs typeface="+mn-cs"/>
            </a:endParaRPr>
          </a:p>
        </p:txBody>
      </p:sp>
      <p:sp>
        <p:nvSpPr>
          <p:cNvPr id="30724" name="Rectangle 4"/>
          <p:cNvSpPr>
            <a:spLocks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  <a:p>
            <a:pPr marL="457200" marR="0" lvl="1" indent="0" algn="l" defTabSz="914400" rtl="0" eaLnBrk="1" fontAlgn="base" latinLnBrk="0" hangingPunct="1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  <a:p>
            <a:pPr marL="914400" marR="0" lvl="2" indent="0" algn="l" defTabSz="914400" rtl="0" eaLnBrk="1" fontAlgn="base" latinLnBrk="0" hangingPunct="1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+mn-cs"/>
              </a:rPr>
              <a:t>第五级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50000"/>
              </a:spcBef>
              <a:defRPr sz="1200" b="1">
                <a:latin typeface="Wingdings" pitchFamily="2" charset="2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Wingdings" pitchFamily="2" charset="2"/>
              <a:ea typeface="宋体" pitchFamily="2" charset="-122"/>
              <a:cs typeface="+mn-cs"/>
            </a:endParaRP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spcBef>
                <a:spcPct val="50000"/>
              </a:spcBef>
            </a:pPr>
            <a:fld id="{9A0DB2DC-4C9A-4742-B13C-FB6460FD3503}" type="slidenum">
              <a:rPr lang="en-US" altLang="zh-CN" sz="1200" b="1" dirty="0">
                <a:latin typeface="Wingdings" pitchFamily="2" charset="2"/>
              </a:rPr>
            </a:fld>
            <a:endParaRPr lang="en-US" altLang="zh-CN" sz="1200" b="1" dirty="0">
              <a:latin typeface="Wingdings" pitchFamily="2" charset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085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 smtClean="0">
              <a:solidFill>
                <a:schemeClr val="tx1"/>
              </a:solidFill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 smtClean="0">
              <a:solidFill>
                <a:schemeClr val="tx1"/>
              </a:solidFill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7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53163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rotWithShape="0">
          <a:blip r:embed="rId2"/>
          <a:srcRect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 descr="Large confetti"/>
          <p:cNvSpPr>
            <a:spLocks noChangeArrowheads="1"/>
          </p:cNvSpPr>
          <p:nvPr/>
        </p:nvSpPr>
        <p:spPr bwMode="ltGray">
          <a:xfrm>
            <a:off x="484188" y="1549400"/>
            <a:ext cx="8158163" cy="1689100"/>
          </a:xfrm>
          <a:prstGeom prst="rect">
            <a:avLst/>
          </a:prstGeom>
          <a:pattFill prst="lgConfetti">
            <a:fgClr>
              <a:schemeClr val="accent2">
                <a:alpha val="50000"/>
              </a:schemeClr>
            </a:fgClr>
            <a:bgClr>
              <a:schemeClr val="folHlink"/>
            </a:bgClr>
          </a:patt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1" name="AutoShape 3"/>
          <p:cNvSpPr>
            <a:spLocks noChangeArrowheads="1"/>
          </p:cNvSpPr>
          <p:nvPr/>
        </p:nvSpPr>
        <p:spPr bwMode="ltGray">
          <a:xfrm>
            <a:off x="228600" y="3206750"/>
            <a:ext cx="8686800" cy="777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ltGray">
          <a:xfrm>
            <a:off x="228600" y="1482725"/>
            <a:ext cx="8686800" cy="777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ltGray">
          <a:xfrm>
            <a:off x="8623300" y="1246188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ltGray">
          <a:xfrm>
            <a:off x="434975" y="1252538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ltGray">
          <a:xfrm>
            <a:off x="2830513" y="5783263"/>
            <a:ext cx="3481388" cy="777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6" name="Rectangle 8" descr="Large confetti"/>
          <p:cNvSpPr>
            <a:spLocks noChangeArrowheads="1"/>
          </p:cNvSpPr>
          <p:nvPr/>
        </p:nvSpPr>
        <p:spPr bwMode="ltGray">
          <a:xfrm>
            <a:off x="4095750" y="573405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81257" name="Rectangle 9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81258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 smtClean="0">
              <a:solidFill>
                <a:schemeClr val="tx1"/>
              </a:solidFill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1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 smtClean="0">
              <a:solidFill>
                <a:schemeClr val="tx1"/>
              </a:solidFill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1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b" anchorCtr="0" compatLnSpc="1"/>
          <a:p>
            <a:pPr algn="r" eaLnBrk="1" hangingPunct="1"/>
            <a:fld id="{9A0DB2DC-4C9A-4742-B13C-FB6460FD3503}" type="slidenum">
              <a:rPr lang="en-US" altLang="zh-CN" sz="1400" dirty="0">
                <a:latin typeface="Times New Roman" pitchFamily="18" charset="0"/>
              </a:rPr>
            </a:fld>
            <a:endParaRPr lang="en-US" altLang="zh-CN" sz="1400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</a:fld>
            <a:endParaRPr lang="en-US" altLang="zh-CN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</a:fld>
            <a:endParaRPr lang="en-US" altLang="zh-CN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</a:fld>
            <a:endParaRPr lang="en-US" altLang="zh-CN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</a:fld>
            <a:endParaRPr lang="en-US" altLang="zh-CN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</a:fld>
            <a:endParaRPr lang="en-US" altLang="zh-CN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</a:fld>
            <a:endParaRPr lang="en-US" altLang="zh-CN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</a:fld>
            <a:endParaRPr lang="en-US" altLang="zh-CN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Pct val="85000"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</a:fld>
            <a:endParaRPr lang="en-US" altLang="zh-CN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</a:fld>
            <a:endParaRPr lang="en-US" altLang="zh-CN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21488" y="284163"/>
            <a:ext cx="2044700" cy="58118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284163"/>
            <a:ext cx="5983288" cy="58118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</a:fld>
            <a:endParaRPr lang="en-US" altLang="zh-CN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2344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 smtClean="0">
              <a:solidFill>
                <a:schemeClr val="tx1"/>
              </a:solidFill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b="0" i="0" kern="1200" cap="none" spc="0" normalizeH="0" baseline="0" noProof="0" smtClean="0">
              <a:solidFill>
                <a:schemeClr val="tx1"/>
              </a:solidFill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194175" cy="419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4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hangingPunct="1"/>
            <a:fld id="{9A0DB2DC-4C9A-4742-B13C-FB6460FD3503}" type="slidenum">
              <a:rPr lang="en-US" altLang="zh-CN" sz="1400" dirty="0"/>
            </a:fld>
            <a:endParaRPr lang="en-US" altLang="zh-CN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rcRect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 descr="Large confetti"/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80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180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180230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80231" name="Rectangle 7" descr="Large confetti"/>
          <p:cNvSpPr>
            <a:spLocks noChangeArrowheads="1"/>
          </p:cNvSpPr>
          <p:nvPr/>
        </p:nvSpPr>
        <p:spPr bwMode="ltGray">
          <a:xfrm>
            <a:off x="247650" y="0"/>
            <a:ext cx="793750" cy="184150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80232" name="Rectangle 8"/>
          <p:cNvSpPr>
            <a:spLocks noChangeArrowheads="1"/>
          </p:cNvSpPr>
          <p:nvPr/>
        </p:nvSpPr>
        <p:spPr bwMode="auto">
          <a:xfrm>
            <a:off x="7067550" y="6553200"/>
            <a:ext cx="2076450" cy="793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80233" name="Rectangle 9" descr="Large confetti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16900" y="6248400"/>
            <a:ext cx="533400" cy="60960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1" compatLnSpc="1"/>
          <a:p>
            <a:pPr lvl="0" algn="r" eaLnBrk="1" hangingPunct="1"/>
            <a:fld id="{9A0DB2DC-4C9A-4742-B13C-FB6460FD3503}" type="slidenum">
              <a:rPr lang="en-US" altLang="zh-CN" sz="1400" dirty="0">
                <a:solidFill>
                  <a:schemeClr val="bg1"/>
                </a:solidFill>
                <a:latin typeface="Times New Roman" pitchFamily="18" charset="0"/>
              </a:rPr>
            </a:fld>
            <a:endParaRPr lang="en-US" altLang="zh-CN" sz="14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33476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8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23347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2334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2334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2334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p>
            <a:pPr lvl="0" algn="r" eaLnBrk="1" hangingPunct="1"/>
            <a:fld id="{9A0DB2DC-4C9A-4742-B13C-FB6460FD3503}" type="slidenum">
              <a:rPr lang="en-US" altLang="zh-CN" sz="1200" dirty="0">
                <a:latin typeface="Verdana" pitchFamily="34" charset="0"/>
              </a:rPr>
            </a:fld>
            <a:endParaRPr lang="en-US" altLang="zh-CN" sz="1200" dirty="0"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ea typeface="宋体" pitchFamily="2" charset="-122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304925" indent="-39560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ea typeface="+mn-ea"/>
        </a:defRPr>
      </a:lvl3pPr>
      <a:lvl4pPr marL="1694180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942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514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30086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658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923030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hyperlink" Target="&#25105;ss.swf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4.xml"/><Relationship Id="rId4" Type="http://schemas.openxmlformats.org/officeDocument/2006/relationships/image" Target="../media/image12.png"/><Relationship Id="rId3" Type="http://schemas.microsoft.com/office/2007/relationships/media" Target="file:///I:\&#30000;&#33395;&#21326;&#35828;&#35838;&#26448;&#26009;&#23450;&#31295;\&#32447;&#27573;&#38271;&#30701;&#27604;&#36739;&#35838;&#20214;\20-03-08_1600.wmv" TargetMode="External"/><Relationship Id="rId2" Type="http://schemas.openxmlformats.org/officeDocument/2006/relationships/video" Target="file:///I:\&#30000;&#33395;&#21326;&#35828;&#35838;&#26448;&#26009;&#23450;&#31295;\&#32447;&#27573;&#38271;&#30701;&#27604;&#36739;&#35838;&#20214;\20-03-08_1600.wmv" TargetMode="Externa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hyperlink" Target="&#20013;&#28857;.SWF" TargetMode="Externa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15.png"/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9.xml"/><Relationship Id="rId5" Type="http://schemas.openxmlformats.org/officeDocument/2006/relationships/audio" Target="../media/audio1.wav"/><Relationship Id="rId4" Type="http://schemas.openxmlformats.org/officeDocument/2006/relationships/image" Target="../media/image19.wmf"/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9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2"/>
          <p:cNvSpPr txBox="1"/>
          <p:nvPr/>
        </p:nvSpPr>
        <p:spPr>
          <a:xfrm>
            <a:off x="1116013" y="692150"/>
            <a:ext cx="6911975" cy="701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latin typeface="Times New Roman" pitchFamily="18" charset="0"/>
                <a:ea typeface="宋体" pitchFamily="2" charset="-122"/>
              </a:rPr>
              <a:t>七年级数学第二章第二节</a:t>
            </a:r>
            <a:endParaRPr lang="zh-CN" altLang="en-US" sz="4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171" name="Text Box 3"/>
          <p:cNvSpPr txBox="1"/>
          <p:nvPr/>
        </p:nvSpPr>
        <p:spPr>
          <a:xfrm>
            <a:off x="2133600" y="2362200"/>
            <a:ext cx="7315200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5400" b="1" dirty="0">
                <a:latin typeface="Times New Roman" pitchFamily="18" charset="0"/>
                <a:ea typeface="宋体" pitchFamily="2" charset="-122"/>
              </a:rPr>
              <a:t>线段长短的比较</a:t>
            </a:r>
            <a:endParaRPr lang="zh-CN" altLang="en-US" sz="5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173" name="Text Box 5"/>
          <p:cNvSpPr txBox="1"/>
          <p:nvPr/>
        </p:nvSpPr>
        <p:spPr>
          <a:xfrm>
            <a:off x="457200" y="3657600"/>
            <a:ext cx="2438400" cy="2043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2800" dirty="0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128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174" name="Text Box 6"/>
          <p:cNvSpPr txBox="1"/>
          <p:nvPr/>
        </p:nvSpPr>
        <p:spPr>
          <a:xfrm>
            <a:off x="914400" y="4495800"/>
            <a:ext cx="1600200" cy="2043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2800" dirty="0">
                <a:solidFill>
                  <a:srgbClr val="D75425"/>
                </a:solidFill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12800" dirty="0">
              <a:solidFill>
                <a:srgbClr val="D75425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175" name="Text Box 7"/>
          <p:cNvSpPr txBox="1"/>
          <p:nvPr/>
        </p:nvSpPr>
        <p:spPr>
          <a:xfrm>
            <a:off x="1828800" y="4357688"/>
            <a:ext cx="1600200" cy="25003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5800" dirty="0">
                <a:solidFill>
                  <a:srgbClr val="31138F"/>
                </a:solidFill>
                <a:latin typeface="Times New Roman" pitchFamily="18" charset="0"/>
                <a:ea typeface="宋体" pitchFamily="2" charset="-122"/>
              </a:rPr>
              <a:t>C</a:t>
            </a:r>
            <a:endParaRPr lang="en-US" altLang="zh-CN" sz="15800" dirty="0">
              <a:solidFill>
                <a:srgbClr val="31138F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7176" name="Rectangle 8">
            <a:hlinkClick r:id="rId1"/>
          </p:cNvPr>
          <p:cNvSpPr/>
          <p:nvPr/>
        </p:nvSpPr>
        <p:spPr>
          <a:xfrm>
            <a:off x="8458200" y="6172200"/>
            <a:ext cx="6858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5"/>
          <p:cNvGrpSpPr/>
          <p:nvPr/>
        </p:nvGrpSpPr>
        <p:grpSpPr>
          <a:xfrm rot="-382168">
            <a:off x="1141413" y="3200400"/>
            <a:ext cx="2133600" cy="2286000"/>
            <a:chOff x="2069" y="0"/>
            <a:chExt cx="1139" cy="3035"/>
          </a:xfrm>
        </p:grpSpPr>
        <p:sp>
          <p:nvSpPr>
            <p:cNvPr id="16420" name="Freeform 6"/>
            <p:cNvSpPr/>
            <p:nvPr/>
          </p:nvSpPr>
          <p:spPr>
            <a:xfrm>
              <a:off x="2246" y="1341"/>
              <a:ext cx="81" cy="236"/>
            </a:xfrm>
            <a:custGeom>
              <a:avLst/>
              <a:gdLst>
                <a:gd name="txL" fmla="*/ 0 w 81"/>
                <a:gd name="txT" fmla="*/ 0 h 236"/>
                <a:gd name="txR" fmla="*/ 81 w 81"/>
                <a:gd name="txB" fmla="*/ 236 h 236"/>
              </a:gdLst>
              <a:ahLst/>
              <a:cxnLst>
                <a:cxn ang="0">
                  <a:pos x="63" y="236"/>
                </a:cxn>
                <a:cxn ang="0">
                  <a:pos x="81" y="12"/>
                </a:cxn>
                <a:cxn ang="0">
                  <a:pos x="18" y="0"/>
                </a:cxn>
                <a:cxn ang="0">
                  <a:pos x="0" y="224"/>
                </a:cxn>
                <a:cxn ang="0">
                  <a:pos x="63" y="236"/>
                </a:cxn>
              </a:cxnLst>
              <a:rect l="txL" t="txT" r="txR" b="txB"/>
              <a:pathLst>
                <a:path w="81" h="236">
                  <a:moveTo>
                    <a:pt x="63" y="236"/>
                  </a:moveTo>
                  <a:lnTo>
                    <a:pt x="81" y="12"/>
                  </a:lnTo>
                  <a:lnTo>
                    <a:pt x="18" y="0"/>
                  </a:lnTo>
                  <a:lnTo>
                    <a:pt x="0" y="224"/>
                  </a:lnTo>
                  <a:lnTo>
                    <a:pt x="63" y="236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1" name="Freeform 7"/>
            <p:cNvSpPr/>
            <p:nvPr/>
          </p:nvSpPr>
          <p:spPr>
            <a:xfrm>
              <a:off x="2652" y="1390"/>
              <a:ext cx="98" cy="320"/>
            </a:xfrm>
            <a:custGeom>
              <a:avLst/>
              <a:gdLst>
                <a:gd name="txL" fmla="*/ 0 w 98"/>
                <a:gd name="txT" fmla="*/ 0 h 320"/>
                <a:gd name="txR" fmla="*/ 98 w 98"/>
                <a:gd name="txB" fmla="*/ 320 h 320"/>
              </a:gdLst>
              <a:ahLst/>
              <a:cxnLst>
                <a:cxn ang="0">
                  <a:pos x="72" y="320"/>
                </a:cxn>
                <a:cxn ang="0">
                  <a:pos x="98" y="15"/>
                </a:cxn>
                <a:cxn ang="0">
                  <a:pos x="27" y="0"/>
                </a:cxn>
                <a:cxn ang="0">
                  <a:pos x="0" y="304"/>
                </a:cxn>
                <a:cxn ang="0">
                  <a:pos x="72" y="320"/>
                </a:cxn>
              </a:cxnLst>
              <a:rect l="txL" t="txT" r="txR" b="txB"/>
              <a:pathLst>
                <a:path w="98" h="320">
                  <a:moveTo>
                    <a:pt x="72" y="320"/>
                  </a:moveTo>
                  <a:lnTo>
                    <a:pt x="98" y="15"/>
                  </a:lnTo>
                  <a:lnTo>
                    <a:pt x="27" y="0"/>
                  </a:lnTo>
                  <a:lnTo>
                    <a:pt x="0" y="304"/>
                  </a:lnTo>
                  <a:lnTo>
                    <a:pt x="72" y="320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2" name="Freeform 8"/>
            <p:cNvSpPr/>
            <p:nvPr/>
          </p:nvSpPr>
          <p:spPr>
            <a:xfrm>
              <a:off x="3106" y="1528"/>
              <a:ext cx="81" cy="231"/>
            </a:xfrm>
            <a:custGeom>
              <a:avLst/>
              <a:gdLst>
                <a:gd name="txL" fmla="*/ 0 w 81"/>
                <a:gd name="txT" fmla="*/ 0 h 231"/>
                <a:gd name="txR" fmla="*/ 81 w 81"/>
                <a:gd name="txB" fmla="*/ 231 h 231"/>
              </a:gdLst>
              <a:ahLst/>
              <a:cxnLst>
                <a:cxn ang="0">
                  <a:pos x="63" y="231"/>
                </a:cxn>
                <a:cxn ang="0">
                  <a:pos x="81" y="13"/>
                </a:cxn>
                <a:cxn ang="0">
                  <a:pos x="18" y="0"/>
                </a:cxn>
                <a:cxn ang="0">
                  <a:pos x="0" y="219"/>
                </a:cxn>
                <a:cxn ang="0">
                  <a:pos x="63" y="231"/>
                </a:cxn>
              </a:cxnLst>
              <a:rect l="txL" t="txT" r="txR" b="txB"/>
              <a:pathLst>
                <a:path w="81" h="231">
                  <a:moveTo>
                    <a:pt x="63" y="231"/>
                  </a:moveTo>
                  <a:lnTo>
                    <a:pt x="81" y="13"/>
                  </a:lnTo>
                  <a:lnTo>
                    <a:pt x="18" y="0"/>
                  </a:lnTo>
                  <a:lnTo>
                    <a:pt x="0" y="219"/>
                  </a:lnTo>
                  <a:lnTo>
                    <a:pt x="63" y="231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3" name="Freeform 9"/>
            <p:cNvSpPr/>
            <p:nvPr/>
          </p:nvSpPr>
          <p:spPr>
            <a:xfrm>
              <a:off x="2742" y="470"/>
              <a:ext cx="79" cy="197"/>
            </a:xfrm>
            <a:custGeom>
              <a:avLst/>
              <a:gdLst>
                <a:gd name="txL" fmla="*/ 0 w 79"/>
                <a:gd name="txT" fmla="*/ 0 h 197"/>
                <a:gd name="txR" fmla="*/ 79 w 79"/>
                <a:gd name="txB" fmla="*/ 197 h 197"/>
              </a:gdLst>
              <a:ahLst/>
              <a:cxnLst>
                <a:cxn ang="0">
                  <a:pos x="79" y="13"/>
                </a:cxn>
                <a:cxn ang="0">
                  <a:pos x="63" y="197"/>
                </a:cxn>
                <a:cxn ang="0">
                  <a:pos x="0" y="182"/>
                </a:cxn>
                <a:cxn ang="0">
                  <a:pos x="16" y="0"/>
                </a:cxn>
                <a:cxn ang="0">
                  <a:pos x="79" y="13"/>
                </a:cxn>
              </a:cxnLst>
              <a:rect l="txL" t="txT" r="txR" b="txB"/>
              <a:pathLst>
                <a:path w="79" h="197">
                  <a:moveTo>
                    <a:pt x="79" y="13"/>
                  </a:moveTo>
                  <a:lnTo>
                    <a:pt x="63" y="197"/>
                  </a:lnTo>
                  <a:lnTo>
                    <a:pt x="0" y="182"/>
                  </a:lnTo>
                  <a:lnTo>
                    <a:pt x="16" y="0"/>
                  </a:lnTo>
                  <a:lnTo>
                    <a:pt x="79" y="13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4" name="Freeform 10"/>
            <p:cNvSpPr/>
            <p:nvPr/>
          </p:nvSpPr>
          <p:spPr>
            <a:xfrm>
              <a:off x="2732" y="28"/>
              <a:ext cx="150" cy="430"/>
            </a:xfrm>
            <a:custGeom>
              <a:avLst/>
              <a:gdLst>
                <a:gd name="txL" fmla="*/ 0 w 150"/>
                <a:gd name="txT" fmla="*/ 0 h 430"/>
                <a:gd name="txR" fmla="*/ 150 w 150"/>
                <a:gd name="txB" fmla="*/ 430 h 430"/>
              </a:gdLst>
              <a:ahLst/>
              <a:cxnLst>
                <a:cxn ang="0">
                  <a:pos x="150" y="21"/>
                </a:cxn>
                <a:cxn ang="0">
                  <a:pos x="114" y="430"/>
                </a:cxn>
                <a:cxn ang="0">
                  <a:pos x="0" y="409"/>
                </a:cxn>
                <a:cxn ang="0">
                  <a:pos x="36" y="0"/>
                </a:cxn>
                <a:cxn ang="0">
                  <a:pos x="150" y="21"/>
                </a:cxn>
              </a:cxnLst>
              <a:rect l="txL" t="txT" r="txR" b="txB"/>
              <a:pathLst>
                <a:path w="150" h="430">
                  <a:moveTo>
                    <a:pt x="150" y="21"/>
                  </a:moveTo>
                  <a:lnTo>
                    <a:pt x="114" y="430"/>
                  </a:lnTo>
                  <a:lnTo>
                    <a:pt x="0" y="409"/>
                  </a:lnTo>
                  <a:lnTo>
                    <a:pt x="36" y="0"/>
                  </a:lnTo>
                  <a:lnTo>
                    <a:pt x="150" y="21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5" name="Freeform 11"/>
            <p:cNvSpPr/>
            <p:nvPr/>
          </p:nvSpPr>
          <p:spPr>
            <a:xfrm>
              <a:off x="2785" y="1067"/>
              <a:ext cx="333" cy="1946"/>
            </a:xfrm>
            <a:custGeom>
              <a:avLst/>
              <a:gdLst>
                <a:gd name="txL" fmla="*/ 0 w 333"/>
                <a:gd name="txT" fmla="*/ 0 h 1946"/>
                <a:gd name="txR" fmla="*/ 333 w 333"/>
                <a:gd name="txB" fmla="*/ 1946 h 1946"/>
              </a:gdLst>
              <a:ahLst/>
              <a:cxnLst>
                <a:cxn ang="0">
                  <a:pos x="327" y="1697"/>
                </a:cxn>
                <a:cxn ang="0">
                  <a:pos x="278" y="1946"/>
                </a:cxn>
                <a:cxn ang="0">
                  <a:pos x="240" y="1685"/>
                </a:cxn>
                <a:cxn ang="0">
                  <a:pos x="75" y="689"/>
                </a:cxn>
                <a:cxn ang="0">
                  <a:pos x="105" y="680"/>
                </a:cxn>
                <a:cxn ang="0">
                  <a:pos x="0" y="62"/>
                </a:cxn>
                <a:cxn ang="0">
                  <a:pos x="79" y="0"/>
                </a:cxn>
                <a:cxn ang="0">
                  <a:pos x="199" y="723"/>
                </a:cxn>
                <a:cxn ang="0">
                  <a:pos x="219" y="769"/>
                </a:cxn>
                <a:cxn ang="0">
                  <a:pos x="242" y="803"/>
                </a:cxn>
                <a:cxn ang="0">
                  <a:pos x="333" y="1424"/>
                </a:cxn>
                <a:cxn ang="0">
                  <a:pos x="327" y="1697"/>
                </a:cxn>
              </a:cxnLst>
              <a:rect l="txL" t="txT" r="txR" b="txB"/>
              <a:pathLst>
                <a:path w="333" h="1946">
                  <a:moveTo>
                    <a:pt x="327" y="1697"/>
                  </a:moveTo>
                  <a:lnTo>
                    <a:pt x="278" y="1946"/>
                  </a:lnTo>
                  <a:lnTo>
                    <a:pt x="240" y="1685"/>
                  </a:lnTo>
                  <a:lnTo>
                    <a:pt x="75" y="689"/>
                  </a:lnTo>
                  <a:lnTo>
                    <a:pt x="105" y="680"/>
                  </a:lnTo>
                  <a:lnTo>
                    <a:pt x="0" y="62"/>
                  </a:lnTo>
                  <a:lnTo>
                    <a:pt x="79" y="0"/>
                  </a:lnTo>
                  <a:lnTo>
                    <a:pt x="199" y="723"/>
                  </a:lnTo>
                  <a:lnTo>
                    <a:pt x="219" y="769"/>
                  </a:lnTo>
                  <a:lnTo>
                    <a:pt x="242" y="803"/>
                  </a:lnTo>
                  <a:lnTo>
                    <a:pt x="333" y="1424"/>
                  </a:lnTo>
                  <a:lnTo>
                    <a:pt x="327" y="1697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6" name="Freeform 12"/>
            <p:cNvSpPr/>
            <p:nvPr/>
          </p:nvSpPr>
          <p:spPr>
            <a:xfrm>
              <a:off x="2109" y="993"/>
              <a:ext cx="592" cy="1793"/>
            </a:xfrm>
            <a:custGeom>
              <a:avLst/>
              <a:gdLst>
                <a:gd name="txL" fmla="*/ 0 w 592"/>
                <a:gd name="txT" fmla="*/ 0 h 1793"/>
                <a:gd name="txR" fmla="*/ 592 w 592"/>
                <a:gd name="txB" fmla="*/ 1793 h 1793"/>
              </a:gdLst>
              <a:ahLst/>
              <a:cxnLst>
                <a:cxn ang="0">
                  <a:pos x="0" y="1535"/>
                </a:cxn>
                <a:cxn ang="0">
                  <a:pos x="3" y="1793"/>
                </a:cxn>
                <a:cxn ang="0">
                  <a:pos x="84" y="1559"/>
                </a:cxn>
                <a:cxn ang="0">
                  <a:pos x="413" y="667"/>
                </a:cxn>
                <a:cxn ang="0">
                  <a:pos x="387" y="646"/>
                </a:cxn>
                <a:cxn ang="0">
                  <a:pos x="592" y="92"/>
                </a:cxn>
                <a:cxn ang="0">
                  <a:pos x="525" y="0"/>
                </a:cxn>
                <a:cxn ang="0">
                  <a:pos x="287" y="646"/>
                </a:cxn>
                <a:cxn ang="0">
                  <a:pos x="259" y="686"/>
                </a:cxn>
                <a:cxn ang="0">
                  <a:pos x="230" y="707"/>
                </a:cxn>
                <a:cxn ang="0">
                  <a:pos x="39" y="1270"/>
                </a:cxn>
                <a:cxn ang="0">
                  <a:pos x="0" y="1535"/>
                </a:cxn>
              </a:cxnLst>
              <a:rect l="txL" t="txT" r="txR" b="txB"/>
              <a:pathLst>
                <a:path w="592" h="1793">
                  <a:moveTo>
                    <a:pt x="0" y="1535"/>
                  </a:moveTo>
                  <a:lnTo>
                    <a:pt x="3" y="1793"/>
                  </a:lnTo>
                  <a:lnTo>
                    <a:pt x="84" y="1559"/>
                  </a:lnTo>
                  <a:lnTo>
                    <a:pt x="413" y="667"/>
                  </a:lnTo>
                  <a:lnTo>
                    <a:pt x="387" y="646"/>
                  </a:lnTo>
                  <a:lnTo>
                    <a:pt x="592" y="92"/>
                  </a:lnTo>
                  <a:lnTo>
                    <a:pt x="525" y="0"/>
                  </a:lnTo>
                  <a:lnTo>
                    <a:pt x="287" y="646"/>
                  </a:lnTo>
                  <a:lnTo>
                    <a:pt x="259" y="686"/>
                  </a:lnTo>
                  <a:lnTo>
                    <a:pt x="230" y="707"/>
                  </a:lnTo>
                  <a:lnTo>
                    <a:pt x="39" y="1270"/>
                  </a:lnTo>
                  <a:lnTo>
                    <a:pt x="0" y="1535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7" name="Freeform 13"/>
            <p:cNvSpPr/>
            <p:nvPr/>
          </p:nvSpPr>
          <p:spPr>
            <a:xfrm>
              <a:off x="2980" y="2460"/>
              <a:ext cx="179" cy="280"/>
            </a:xfrm>
            <a:custGeom>
              <a:avLst/>
              <a:gdLst>
                <a:gd name="txL" fmla="*/ 0 w 179"/>
                <a:gd name="txT" fmla="*/ 0 h 280"/>
                <a:gd name="txR" fmla="*/ 179 w 179"/>
                <a:gd name="txB" fmla="*/ 280 h 280"/>
              </a:gdLst>
              <a:ahLst/>
              <a:cxnLst>
                <a:cxn ang="0">
                  <a:pos x="77" y="280"/>
                </a:cxn>
                <a:cxn ang="0">
                  <a:pos x="95" y="280"/>
                </a:cxn>
                <a:cxn ang="0">
                  <a:pos x="112" y="277"/>
                </a:cxn>
                <a:cxn ang="0">
                  <a:pos x="128" y="268"/>
                </a:cxn>
                <a:cxn ang="0">
                  <a:pos x="144" y="252"/>
                </a:cxn>
                <a:cxn ang="0">
                  <a:pos x="156" y="234"/>
                </a:cxn>
                <a:cxn ang="0">
                  <a:pos x="167" y="212"/>
                </a:cxn>
                <a:cxn ang="0">
                  <a:pos x="175" y="188"/>
                </a:cxn>
                <a:cxn ang="0">
                  <a:pos x="179" y="160"/>
                </a:cxn>
                <a:cxn ang="0">
                  <a:pos x="179" y="132"/>
                </a:cxn>
                <a:cxn ang="0">
                  <a:pos x="177" y="105"/>
                </a:cxn>
                <a:cxn ang="0">
                  <a:pos x="169" y="80"/>
                </a:cxn>
                <a:cxn ang="0">
                  <a:pos x="162" y="55"/>
                </a:cxn>
                <a:cxn ang="0">
                  <a:pos x="148" y="37"/>
                </a:cxn>
                <a:cxn ang="0">
                  <a:pos x="134" y="18"/>
                </a:cxn>
                <a:cxn ang="0">
                  <a:pos x="118" y="6"/>
                </a:cxn>
                <a:cxn ang="0">
                  <a:pos x="101" y="0"/>
                </a:cxn>
                <a:cxn ang="0">
                  <a:pos x="83" y="0"/>
                </a:cxn>
                <a:cxn ang="0">
                  <a:pos x="65" y="3"/>
                </a:cxn>
                <a:cxn ang="0">
                  <a:pos x="49" y="15"/>
                </a:cxn>
                <a:cxn ang="0">
                  <a:pos x="34" y="28"/>
                </a:cxn>
                <a:cxn ang="0">
                  <a:pos x="22" y="49"/>
                </a:cxn>
                <a:cxn ang="0">
                  <a:pos x="12" y="71"/>
                </a:cxn>
                <a:cxn ang="0">
                  <a:pos x="4" y="95"/>
                </a:cxn>
                <a:cxn ang="0">
                  <a:pos x="0" y="123"/>
                </a:cxn>
                <a:cxn ang="0">
                  <a:pos x="0" y="151"/>
                </a:cxn>
                <a:cxn ang="0">
                  <a:pos x="2" y="178"/>
                </a:cxn>
                <a:cxn ang="0">
                  <a:pos x="8" y="203"/>
                </a:cxn>
                <a:cxn ang="0">
                  <a:pos x="18" y="228"/>
                </a:cxn>
                <a:cxn ang="0">
                  <a:pos x="30" y="246"/>
                </a:cxn>
                <a:cxn ang="0">
                  <a:pos x="43" y="261"/>
                </a:cxn>
                <a:cxn ang="0">
                  <a:pos x="59" y="274"/>
                </a:cxn>
                <a:cxn ang="0">
                  <a:pos x="77" y="280"/>
                </a:cxn>
              </a:cxnLst>
              <a:rect l="txL" t="txT" r="txR" b="txB"/>
              <a:pathLst>
                <a:path w="179" h="280">
                  <a:moveTo>
                    <a:pt x="77" y="280"/>
                  </a:moveTo>
                  <a:lnTo>
                    <a:pt x="95" y="280"/>
                  </a:lnTo>
                  <a:lnTo>
                    <a:pt x="112" y="277"/>
                  </a:lnTo>
                  <a:lnTo>
                    <a:pt x="128" y="268"/>
                  </a:lnTo>
                  <a:lnTo>
                    <a:pt x="144" y="252"/>
                  </a:lnTo>
                  <a:lnTo>
                    <a:pt x="156" y="234"/>
                  </a:lnTo>
                  <a:lnTo>
                    <a:pt x="167" y="212"/>
                  </a:lnTo>
                  <a:lnTo>
                    <a:pt x="175" y="188"/>
                  </a:lnTo>
                  <a:lnTo>
                    <a:pt x="179" y="160"/>
                  </a:lnTo>
                  <a:lnTo>
                    <a:pt x="179" y="132"/>
                  </a:lnTo>
                  <a:lnTo>
                    <a:pt x="177" y="105"/>
                  </a:lnTo>
                  <a:lnTo>
                    <a:pt x="169" y="80"/>
                  </a:lnTo>
                  <a:lnTo>
                    <a:pt x="162" y="55"/>
                  </a:lnTo>
                  <a:lnTo>
                    <a:pt x="148" y="37"/>
                  </a:lnTo>
                  <a:lnTo>
                    <a:pt x="134" y="18"/>
                  </a:lnTo>
                  <a:lnTo>
                    <a:pt x="118" y="6"/>
                  </a:lnTo>
                  <a:lnTo>
                    <a:pt x="101" y="0"/>
                  </a:lnTo>
                  <a:lnTo>
                    <a:pt x="83" y="0"/>
                  </a:lnTo>
                  <a:lnTo>
                    <a:pt x="65" y="3"/>
                  </a:lnTo>
                  <a:lnTo>
                    <a:pt x="49" y="15"/>
                  </a:lnTo>
                  <a:lnTo>
                    <a:pt x="34" y="28"/>
                  </a:lnTo>
                  <a:lnTo>
                    <a:pt x="22" y="49"/>
                  </a:lnTo>
                  <a:lnTo>
                    <a:pt x="12" y="71"/>
                  </a:lnTo>
                  <a:lnTo>
                    <a:pt x="4" y="95"/>
                  </a:lnTo>
                  <a:lnTo>
                    <a:pt x="0" y="123"/>
                  </a:lnTo>
                  <a:lnTo>
                    <a:pt x="0" y="151"/>
                  </a:lnTo>
                  <a:lnTo>
                    <a:pt x="2" y="178"/>
                  </a:lnTo>
                  <a:lnTo>
                    <a:pt x="8" y="203"/>
                  </a:lnTo>
                  <a:lnTo>
                    <a:pt x="18" y="228"/>
                  </a:lnTo>
                  <a:lnTo>
                    <a:pt x="30" y="246"/>
                  </a:lnTo>
                  <a:lnTo>
                    <a:pt x="43" y="261"/>
                  </a:lnTo>
                  <a:lnTo>
                    <a:pt x="59" y="274"/>
                  </a:lnTo>
                  <a:lnTo>
                    <a:pt x="77" y="280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8" name="Freeform 14"/>
            <p:cNvSpPr/>
            <p:nvPr/>
          </p:nvSpPr>
          <p:spPr>
            <a:xfrm>
              <a:off x="2079" y="2272"/>
              <a:ext cx="179" cy="280"/>
            </a:xfrm>
            <a:custGeom>
              <a:avLst/>
              <a:gdLst>
                <a:gd name="txL" fmla="*/ 0 w 179"/>
                <a:gd name="txT" fmla="*/ 0 h 280"/>
                <a:gd name="txR" fmla="*/ 179 w 179"/>
                <a:gd name="txB" fmla="*/ 280 h 280"/>
              </a:gdLst>
              <a:ahLst/>
              <a:cxnLst>
                <a:cxn ang="0">
                  <a:pos x="77" y="280"/>
                </a:cxn>
                <a:cxn ang="0">
                  <a:pos x="94" y="280"/>
                </a:cxn>
                <a:cxn ang="0">
                  <a:pos x="112" y="277"/>
                </a:cxn>
                <a:cxn ang="0">
                  <a:pos x="128" y="265"/>
                </a:cxn>
                <a:cxn ang="0">
                  <a:pos x="144" y="249"/>
                </a:cxn>
                <a:cxn ang="0">
                  <a:pos x="155" y="231"/>
                </a:cxn>
                <a:cxn ang="0">
                  <a:pos x="167" y="210"/>
                </a:cxn>
                <a:cxn ang="0">
                  <a:pos x="175" y="185"/>
                </a:cxn>
                <a:cxn ang="0">
                  <a:pos x="179" y="157"/>
                </a:cxn>
                <a:cxn ang="0">
                  <a:pos x="179" y="130"/>
                </a:cxn>
                <a:cxn ang="0">
                  <a:pos x="177" y="102"/>
                </a:cxn>
                <a:cxn ang="0">
                  <a:pos x="169" y="77"/>
                </a:cxn>
                <a:cxn ang="0">
                  <a:pos x="161" y="53"/>
                </a:cxn>
                <a:cxn ang="0">
                  <a:pos x="148" y="34"/>
                </a:cxn>
                <a:cxn ang="0">
                  <a:pos x="134" y="19"/>
                </a:cxn>
                <a:cxn ang="0">
                  <a:pos x="118" y="7"/>
                </a:cxn>
                <a:cxn ang="0">
                  <a:pos x="100" y="0"/>
                </a:cxn>
                <a:cxn ang="0">
                  <a:pos x="83" y="0"/>
                </a:cxn>
                <a:cxn ang="0">
                  <a:pos x="65" y="3"/>
                </a:cxn>
                <a:cxn ang="0">
                  <a:pos x="49" y="13"/>
                </a:cxn>
                <a:cxn ang="0">
                  <a:pos x="33" y="28"/>
                </a:cxn>
                <a:cxn ang="0">
                  <a:pos x="22" y="47"/>
                </a:cxn>
                <a:cxn ang="0">
                  <a:pos x="12" y="68"/>
                </a:cxn>
                <a:cxn ang="0">
                  <a:pos x="4" y="93"/>
                </a:cxn>
                <a:cxn ang="0">
                  <a:pos x="0" y="120"/>
                </a:cxn>
                <a:cxn ang="0">
                  <a:pos x="0" y="148"/>
                </a:cxn>
                <a:cxn ang="0">
                  <a:pos x="2" y="176"/>
                </a:cxn>
                <a:cxn ang="0">
                  <a:pos x="8" y="200"/>
                </a:cxn>
                <a:cxn ang="0">
                  <a:pos x="18" y="225"/>
                </a:cxn>
                <a:cxn ang="0">
                  <a:pos x="30" y="243"/>
                </a:cxn>
                <a:cxn ang="0">
                  <a:pos x="43" y="262"/>
                </a:cxn>
                <a:cxn ang="0">
                  <a:pos x="59" y="274"/>
                </a:cxn>
                <a:cxn ang="0">
                  <a:pos x="77" y="280"/>
                </a:cxn>
              </a:cxnLst>
              <a:rect l="txL" t="txT" r="txR" b="txB"/>
              <a:pathLst>
                <a:path w="179" h="280">
                  <a:moveTo>
                    <a:pt x="77" y="280"/>
                  </a:moveTo>
                  <a:lnTo>
                    <a:pt x="94" y="280"/>
                  </a:lnTo>
                  <a:lnTo>
                    <a:pt x="112" y="277"/>
                  </a:lnTo>
                  <a:lnTo>
                    <a:pt x="128" y="265"/>
                  </a:lnTo>
                  <a:lnTo>
                    <a:pt x="144" y="249"/>
                  </a:lnTo>
                  <a:lnTo>
                    <a:pt x="155" y="231"/>
                  </a:lnTo>
                  <a:lnTo>
                    <a:pt x="167" y="210"/>
                  </a:lnTo>
                  <a:lnTo>
                    <a:pt x="175" y="185"/>
                  </a:lnTo>
                  <a:lnTo>
                    <a:pt x="179" y="157"/>
                  </a:lnTo>
                  <a:lnTo>
                    <a:pt x="179" y="130"/>
                  </a:lnTo>
                  <a:lnTo>
                    <a:pt x="177" y="102"/>
                  </a:lnTo>
                  <a:lnTo>
                    <a:pt x="169" y="77"/>
                  </a:lnTo>
                  <a:lnTo>
                    <a:pt x="161" y="53"/>
                  </a:lnTo>
                  <a:lnTo>
                    <a:pt x="148" y="34"/>
                  </a:lnTo>
                  <a:lnTo>
                    <a:pt x="134" y="19"/>
                  </a:lnTo>
                  <a:lnTo>
                    <a:pt x="118" y="7"/>
                  </a:lnTo>
                  <a:lnTo>
                    <a:pt x="100" y="0"/>
                  </a:lnTo>
                  <a:lnTo>
                    <a:pt x="83" y="0"/>
                  </a:lnTo>
                  <a:lnTo>
                    <a:pt x="65" y="3"/>
                  </a:lnTo>
                  <a:lnTo>
                    <a:pt x="49" y="13"/>
                  </a:lnTo>
                  <a:lnTo>
                    <a:pt x="33" y="28"/>
                  </a:lnTo>
                  <a:lnTo>
                    <a:pt x="22" y="47"/>
                  </a:lnTo>
                  <a:lnTo>
                    <a:pt x="12" y="68"/>
                  </a:lnTo>
                  <a:lnTo>
                    <a:pt x="4" y="93"/>
                  </a:lnTo>
                  <a:lnTo>
                    <a:pt x="0" y="120"/>
                  </a:lnTo>
                  <a:lnTo>
                    <a:pt x="0" y="148"/>
                  </a:lnTo>
                  <a:lnTo>
                    <a:pt x="2" y="176"/>
                  </a:lnTo>
                  <a:lnTo>
                    <a:pt x="8" y="200"/>
                  </a:lnTo>
                  <a:lnTo>
                    <a:pt x="18" y="225"/>
                  </a:lnTo>
                  <a:lnTo>
                    <a:pt x="30" y="243"/>
                  </a:lnTo>
                  <a:lnTo>
                    <a:pt x="43" y="262"/>
                  </a:lnTo>
                  <a:lnTo>
                    <a:pt x="59" y="274"/>
                  </a:lnTo>
                  <a:lnTo>
                    <a:pt x="77" y="280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29" name="Freeform 15"/>
            <p:cNvSpPr/>
            <p:nvPr/>
          </p:nvSpPr>
          <p:spPr>
            <a:xfrm>
              <a:off x="2610" y="655"/>
              <a:ext cx="297" cy="458"/>
            </a:xfrm>
            <a:custGeom>
              <a:avLst/>
              <a:gdLst>
                <a:gd name="txL" fmla="*/ 0 w 297"/>
                <a:gd name="txT" fmla="*/ 0 h 458"/>
                <a:gd name="txR" fmla="*/ 297 w 297"/>
                <a:gd name="txB" fmla="*/ 458 h 458"/>
              </a:gdLst>
              <a:ahLst/>
              <a:cxnLst>
                <a:cxn ang="0">
                  <a:pos x="128" y="458"/>
                </a:cxn>
                <a:cxn ang="0">
                  <a:pos x="160" y="458"/>
                </a:cxn>
                <a:cxn ang="0">
                  <a:pos x="187" y="452"/>
                </a:cxn>
                <a:cxn ang="0">
                  <a:pos x="215" y="434"/>
                </a:cxn>
                <a:cxn ang="0">
                  <a:pos x="238" y="412"/>
                </a:cxn>
                <a:cxn ang="0">
                  <a:pos x="260" y="381"/>
                </a:cxn>
                <a:cxn ang="0">
                  <a:pos x="278" y="344"/>
                </a:cxn>
                <a:cxn ang="0">
                  <a:pos x="290" y="304"/>
                </a:cxn>
                <a:cxn ang="0">
                  <a:pos x="295" y="258"/>
                </a:cxn>
                <a:cxn ang="0">
                  <a:pos x="297" y="212"/>
                </a:cxn>
                <a:cxn ang="0">
                  <a:pos x="291" y="169"/>
                </a:cxn>
                <a:cxn ang="0">
                  <a:pos x="282" y="126"/>
                </a:cxn>
                <a:cxn ang="0">
                  <a:pos x="268" y="89"/>
                </a:cxn>
                <a:cxn ang="0">
                  <a:pos x="248" y="58"/>
                </a:cxn>
                <a:cxn ang="0">
                  <a:pos x="225" y="31"/>
                </a:cxn>
                <a:cxn ang="0">
                  <a:pos x="199" y="12"/>
                </a:cxn>
                <a:cxn ang="0">
                  <a:pos x="169" y="3"/>
                </a:cxn>
                <a:cxn ang="0">
                  <a:pos x="138" y="0"/>
                </a:cxn>
                <a:cxn ang="0">
                  <a:pos x="110" y="9"/>
                </a:cxn>
                <a:cxn ang="0">
                  <a:pos x="83" y="25"/>
                </a:cxn>
                <a:cxn ang="0">
                  <a:pos x="59" y="46"/>
                </a:cxn>
                <a:cxn ang="0">
                  <a:pos x="38" y="77"/>
                </a:cxn>
                <a:cxn ang="0">
                  <a:pos x="20" y="111"/>
                </a:cxn>
                <a:cxn ang="0">
                  <a:pos x="8" y="154"/>
                </a:cxn>
                <a:cxn ang="0">
                  <a:pos x="2" y="197"/>
                </a:cxn>
                <a:cxn ang="0">
                  <a:pos x="0" y="243"/>
                </a:cxn>
                <a:cxn ang="0">
                  <a:pos x="6" y="289"/>
                </a:cxn>
                <a:cxn ang="0">
                  <a:pos x="16" y="329"/>
                </a:cxn>
                <a:cxn ang="0">
                  <a:pos x="30" y="369"/>
                </a:cxn>
                <a:cxn ang="0">
                  <a:pos x="49" y="400"/>
                </a:cxn>
                <a:cxn ang="0">
                  <a:pos x="73" y="427"/>
                </a:cxn>
                <a:cxn ang="0">
                  <a:pos x="99" y="446"/>
                </a:cxn>
                <a:cxn ang="0">
                  <a:pos x="128" y="458"/>
                </a:cxn>
              </a:cxnLst>
              <a:rect l="txL" t="txT" r="txR" b="txB"/>
              <a:pathLst>
                <a:path w="297" h="458">
                  <a:moveTo>
                    <a:pt x="128" y="458"/>
                  </a:moveTo>
                  <a:lnTo>
                    <a:pt x="160" y="458"/>
                  </a:lnTo>
                  <a:lnTo>
                    <a:pt x="187" y="452"/>
                  </a:lnTo>
                  <a:lnTo>
                    <a:pt x="215" y="434"/>
                  </a:lnTo>
                  <a:lnTo>
                    <a:pt x="238" y="412"/>
                  </a:lnTo>
                  <a:lnTo>
                    <a:pt x="260" y="381"/>
                  </a:lnTo>
                  <a:lnTo>
                    <a:pt x="278" y="344"/>
                  </a:lnTo>
                  <a:lnTo>
                    <a:pt x="290" y="304"/>
                  </a:lnTo>
                  <a:lnTo>
                    <a:pt x="295" y="258"/>
                  </a:lnTo>
                  <a:lnTo>
                    <a:pt x="297" y="212"/>
                  </a:lnTo>
                  <a:lnTo>
                    <a:pt x="291" y="169"/>
                  </a:lnTo>
                  <a:lnTo>
                    <a:pt x="282" y="126"/>
                  </a:lnTo>
                  <a:lnTo>
                    <a:pt x="268" y="89"/>
                  </a:lnTo>
                  <a:lnTo>
                    <a:pt x="248" y="58"/>
                  </a:lnTo>
                  <a:lnTo>
                    <a:pt x="225" y="31"/>
                  </a:lnTo>
                  <a:lnTo>
                    <a:pt x="199" y="12"/>
                  </a:lnTo>
                  <a:lnTo>
                    <a:pt x="169" y="3"/>
                  </a:lnTo>
                  <a:lnTo>
                    <a:pt x="138" y="0"/>
                  </a:lnTo>
                  <a:lnTo>
                    <a:pt x="110" y="9"/>
                  </a:lnTo>
                  <a:lnTo>
                    <a:pt x="83" y="25"/>
                  </a:lnTo>
                  <a:lnTo>
                    <a:pt x="59" y="46"/>
                  </a:lnTo>
                  <a:lnTo>
                    <a:pt x="38" y="77"/>
                  </a:lnTo>
                  <a:lnTo>
                    <a:pt x="20" y="111"/>
                  </a:lnTo>
                  <a:lnTo>
                    <a:pt x="8" y="154"/>
                  </a:lnTo>
                  <a:lnTo>
                    <a:pt x="2" y="197"/>
                  </a:lnTo>
                  <a:lnTo>
                    <a:pt x="0" y="243"/>
                  </a:lnTo>
                  <a:lnTo>
                    <a:pt x="6" y="289"/>
                  </a:lnTo>
                  <a:lnTo>
                    <a:pt x="16" y="329"/>
                  </a:lnTo>
                  <a:lnTo>
                    <a:pt x="30" y="369"/>
                  </a:lnTo>
                  <a:lnTo>
                    <a:pt x="49" y="400"/>
                  </a:lnTo>
                  <a:lnTo>
                    <a:pt x="73" y="427"/>
                  </a:lnTo>
                  <a:lnTo>
                    <a:pt x="99" y="446"/>
                  </a:lnTo>
                  <a:lnTo>
                    <a:pt x="128" y="458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30" name="Freeform 16"/>
            <p:cNvSpPr/>
            <p:nvPr/>
          </p:nvSpPr>
          <p:spPr>
            <a:xfrm>
              <a:off x="2069" y="0"/>
              <a:ext cx="1139" cy="3035"/>
            </a:xfrm>
            <a:custGeom>
              <a:avLst/>
              <a:gdLst>
                <a:gd name="txL" fmla="*/ 0 w 1139"/>
                <a:gd name="txT" fmla="*/ 0 h 3035"/>
                <a:gd name="txR" fmla="*/ 1139 w 1139"/>
                <a:gd name="txB" fmla="*/ 3035 h 3035"/>
              </a:gdLst>
              <a:ahLst/>
              <a:cxnLst>
                <a:cxn ang="0">
                  <a:pos x="1071" y="2601"/>
                </a:cxn>
                <a:cxn ang="0">
                  <a:pos x="1023" y="2709"/>
                </a:cxn>
                <a:cxn ang="0">
                  <a:pos x="933" y="2641"/>
                </a:cxn>
                <a:cxn ang="0">
                  <a:pos x="937" y="2565"/>
                </a:cxn>
                <a:cxn ang="0">
                  <a:pos x="958" y="2515"/>
                </a:cxn>
                <a:cxn ang="0">
                  <a:pos x="1027" y="2503"/>
                </a:cxn>
                <a:cxn ang="0">
                  <a:pos x="1106" y="2601"/>
                </a:cxn>
                <a:cxn ang="0">
                  <a:pos x="1069" y="2478"/>
                </a:cxn>
                <a:cxn ang="0">
                  <a:pos x="1027" y="2445"/>
                </a:cxn>
                <a:cxn ang="0">
                  <a:pos x="996" y="2442"/>
                </a:cxn>
                <a:cxn ang="0">
                  <a:pos x="941" y="2466"/>
                </a:cxn>
                <a:cxn ang="0">
                  <a:pos x="964" y="1802"/>
                </a:cxn>
                <a:cxn ang="0">
                  <a:pos x="882" y="1676"/>
                </a:cxn>
                <a:cxn ang="0">
                  <a:pos x="1086" y="1737"/>
                </a:cxn>
                <a:cxn ang="0">
                  <a:pos x="1031" y="1608"/>
                </a:cxn>
                <a:cxn ang="0">
                  <a:pos x="766" y="1110"/>
                </a:cxn>
                <a:cxn ang="0">
                  <a:pos x="842" y="987"/>
                </a:cxn>
                <a:cxn ang="0">
                  <a:pos x="821" y="895"/>
                </a:cxn>
                <a:cxn ang="0">
                  <a:pos x="754" y="1061"/>
                </a:cxn>
                <a:cxn ang="0">
                  <a:pos x="705" y="1138"/>
                </a:cxn>
                <a:cxn ang="0">
                  <a:pos x="649" y="1430"/>
                </a:cxn>
                <a:cxn ang="0">
                  <a:pos x="663" y="1135"/>
                </a:cxn>
                <a:cxn ang="0">
                  <a:pos x="681" y="1085"/>
                </a:cxn>
                <a:cxn ang="0">
                  <a:pos x="608" y="1036"/>
                </a:cxn>
                <a:cxn ang="0">
                  <a:pos x="581" y="787"/>
                </a:cxn>
                <a:cxn ang="0">
                  <a:pos x="685" y="686"/>
                </a:cxn>
                <a:cxn ang="0">
                  <a:pos x="777" y="735"/>
                </a:cxn>
                <a:cxn ang="0">
                  <a:pos x="854" y="858"/>
                </a:cxn>
                <a:cxn ang="0">
                  <a:pos x="785" y="676"/>
                </a:cxn>
                <a:cxn ang="0">
                  <a:pos x="712" y="498"/>
                </a:cxn>
                <a:cxn ang="0">
                  <a:pos x="770" y="430"/>
                </a:cxn>
                <a:cxn ang="0">
                  <a:pos x="651" y="458"/>
                </a:cxn>
                <a:cxn ang="0">
                  <a:pos x="547" y="775"/>
                </a:cxn>
                <a:cxn ang="0">
                  <a:pos x="378" y="1451"/>
                </a:cxn>
                <a:cxn ang="0">
                  <a:pos x="409" y="1476"/>
                </a:cxn>
                <a:cxn ang="0">
                  <a:pos x="211" y="1436"/>
                </a:cxn>
                <a:cxn ang="0">
                  <a:pos x="201" y="1553"/>
                </a:cxn>
                <a:cxn ang="0">
                  <a:pos x="276" y="1657"/>
                </a:cxn>
                <a:cxn ang="0">
                  <a:pos x="187" y="2309"/>
                </a:cxn>
                <a:cxn ang="0">
                  <a:pos x="138" y="2260"/>
                </a:cxn>
                <a:cxn ang="0">
                  <a:pos x="106" y="2251"/>
                </a:cxn>
                <a:cxn ang="0">
                  <a:pos x="51" y="2275"/>
                </a:cxn>
                <a:cxn ang="0">
                  <a:pos x="0" y="2405"/>
                </a:cxn>
                <a:cxn ang="0">
                  <a:pos x="47" y="2352"/>
                </a:cxn>
                <a:cxn ang="0">
                  <a:pos x="126" y="2312"/>
                </a:cxn>
                <a:cxn ang="0">
                  <a:pos x="169" y="2371"/>
                </a:cxn>
                <a:cxn ang="0">
                  <a:pos x="175" y="2417"/>
                </a:cxn>
                <a:cxn ang="0">
                  <a:pos x="132" y="2518"/>
                </a:cxn>
                <a:cxn ang="0">
                  <a:pos x="0" y="2411"/>
                </a:cxn>
                <a:cxn ang="0">
                  <a:pos x="65" y="2568"/>
                </a:cxn>
                <a:cxn ang="0">
                  <a:pos x="59" y="2700"/>
                </a:cxn>
                <a:cxn ang="0">
                  <a:pos x="156" y="2561"/>
                </a:cxn>
                <a:cxn ang="0">
                  <a:pos x="211" y="2423"/>
                </a:cxn>
                <a:cxn ang="0">
                  <a:pos x="352" y="1636"/>
                </a:cxn>
                <a:cxn ang="0">
                  <a:pos x="616" y="1737"/>
                </a:cxn>
                <a:cxn ang="0">
                  <a:pos x="669" y="1750"/>
                </a:cxn>
                <a:cxn ang="0">
                  <a:pos x="895" y="2586"/>
                </a:cxn>
                <a:cxn ang="0">
                  <a:pos x="941" y="2740"/>
                </a:cxn>
                <a:cxn ang="0">
                  <a:pos x="986" y="2767"/>
                </a:cxn>
                <a:cxn ang="0">
                  <a:pos x="1014" y="2795"/>
                </a:cxn>
              </a:cxnLst>
              <a:rect l="txL" t="txT" r="txR" b="txB"/>
              <a:pathLst>
                <a:path w="1139" h="3035">
                  <a:moveTo>
                    <a:pt x="1106" y="2614"/>
                  </a:moveTo>
                  <a:lnTo>
                    <a:pt x="1106" y="2611"/>
                  </a:lnTo>
                  <a:lnTo>
                    <a:pt x="1106" y="2608"/>
                  </a:lnTo>
                  <a:lnTo>
                    <a:pt x="1106" y="2605"/>
                  </a:lnTo>
                  <a:lnTo>
                    <a:pt x="1106" y="2601"/>
                  </a:lnTo>
                  <a:lnTo>
                    <a:pt x="1071" y="2595"/>
                  </a:lnTo>
                  <a:lnTo>
                    <a:pt x="1071" y="2598"/>
                  </a:lnTo>
                  <a:lnTo>
                    <a:pt x="1071" y="2601"/>
                  </a:lnTo>
                  <a:lnTo>
                    <a:pt x="1071" y="2608"/>
                  </a:lnTo>
                  <a:lnTo>
                    <a:pt x="1071" y="2611"/>
                  </a:lnTo>
                  <a:lnTo>
                    <a:pt x="1069" y="2632"/>
                  </a:lnTo>
                  <a:lnTo>
                    <a:pt x="1063" y="2654"/>
                  </a:lnTo>
                  <a:lnTo>
                    <a:pt x="1057" y="2672"/>
                  </a:lnTo>
                  <a:lnTo>
                    <a:pt x="1047" y="2688"/>
                  </a:lnTo>
                  <a:lnTo>
                    <a:pt x="1037" y="2700"/>
                  </a:lnTo>
                  <a:lnTo>
                    <a:pt x="1023" y="2709"/>
                  </a:lnTo>
                  <a:lnTo>
                    <a:pt x="1010" y="2715"/>
                  </a:lnTo>
                  <a:lnTo>
                    <a:pt x="996" y="2715"/>
                  </a:lnTo>
                  <a:lnTo>
                    <a:pt x="982" y="2712"/>
                  </a:lnTo>
                  <a:lnTo>
                    <a:pt x="970" y="2706"/>
                  </a:lnTo>
                  <a:lnTo>
                    <a:pt x="958" y="2694"/>
                  </a:lnTo>
                  <a:lnTo>
                    <a:pt x="947" y="2678"/>
                  </a:lnTo>
                  <a:lnTo>
                    <a:pt x="939" y="2660"/>
                  </a:lnTo>
                  <a:lnTo>
                    <a:pt x="933" y="2641"/>
                  </a:lnTo>
                  <a:lnTo>
                    <a:pt x="931" y="2620"/>
                  </a:lnTo>
                  <a:lnTo>
                    <a:pt x="929" y="2598"/>
                  </a:lnTo>
                  <a:lnTo>
                    <a:pt x="929" y="2592"/>
                  </a:lnTo>
                  <a:lnTo>
                    <a:pt x="931" y="2583"/>
                  </a:lnTo>
                  <a:lnTo>
                    <a:pt x="931" y="2577"/>
                  </a:lnTo>
                  <a:lnTo>
                    <a:pt x="933" y="2571"/>
                  </a:lnTo>
                  <a:lnTo>
                    <a:pt x="935" y="2571"/>
                  </a:lnTo>
                  <a:lnTo>
                    <a:pt x="937" y="2565"/>
                  </a:lnTo>
                  <a:lnTo>
                    <a:pt x="937" y="2558"/>
                  </a:lnTo>
                  <a:lnTo>
                    <a:pt x="937" y="2555"/>
                  </a:lnTo>
                  <a:lnTo>
                    <a:pt x="939" y="2549"/>
                  </a:lnTo>
                  <a:lnTo>
                    <a:pt x="943" y="2543"/>
                  </a:lnTo>
                  <a:lnTo>
                    <a:pt x="945" y="2534"/>
                  </a:lnTo>
                  <a:lnTo>
                    <a:pt x="949" y="2528"/>
                  </a:lnTo>
                  <a:lnTo>
                    <a:pt x="953" y="2521"/>
                  </a:lnTo>
                  <a:lnTo>
                    <a:pt x="958" y="2515"/>
                  </a:lnTo>
                  <a:lnTo>
                    <a:pt x="964" y="2509"/>
                  </a:lnTo>
                  <a:lnTo>
                    <a:pt x="970" y="2503"/>
                  </a:lnTo>
                  <a:lnTo>
                    <a:pt x="976" y="2500"/>
                  </a:lnTo>
                  <a:lnTo>
                    <a:pt x="988" y="2497"/>
                  </a:lnTo>
                  <a:lnTo>
                    <a:pt x="998" y="2494"/>
                  </a:lnTo>
                  <a:lnTo>
                    <a:pt x="1010" y="2494"/>
                  </a:lnTo>
                  <a:lnTo>
                    <a:pt x="1019" y="2497"/>
                  </a:lnTo>
                  <a:lnTo>
                    <a:pt x="1027" y="2503"/>
                  </a:lnTo>
                  <a:lnTo>
                    <a:pt x="1037" y="2509"/>
                  </a:lnTo>
                  <a:lnTo>
                    <a:pt x="1045" y="2518"/>
                  </a:lnTo>
                  <a:lnTo>
                    <a:pt x="1053" y="2531"/>
                  </a:lnTo>
                  <a:lnTo>
                    <a:pt x="1059" y="2546"/>
                  </a:lnTo>
                  <a:lnTo>
                    <a:pt x="1065" y="2561"/>
                  </a:lnTo>
                  <a:lnTo>
                    <a:pt x="1069" y="2577"/>
                  </a:lnTo>
                  <a:lnTo>
                    <a:pt x="1071" y="2595"/>
                  </a:lnTo>
                  <a:lnTo>
                    <a:pt x="1106" y="2601"/>
                  </a:lnTo>
                  <a:lnTo>
                    <a:pt x="1104" y="2571"/>
                  </a:lnTo>
                  <a:lnTo>
                    <a:pt x="1098" y="2543"/>
                  </a:lnTo>
                  <a:lnTo>
                    <a:pt x="1090" y="2518"/>
                  </a:lnTo>
                  <a:lnTo>
                    <a:pt x="1078" y="2494"/>
                  </a:lnTo>
                  <a:lnTo>
                    <a:pt x="1076" y="2491"/>
                  </a:lnTo>
                  <a:lnTo>
                    <a:pt x="1075" y="2485"/>
                  </a:lnTo>
                  <a:lnTo>
                    <a:pt x="1071" y="2482"/>
                  </a:lnTo>
                  <a:lnTo>
                    <a:pt x="1069" y="2478"/>
                  </a:lnTo>
                  <a:lnTo>
                    <a:pt x="1069" y="2475"/>
                  </a:lnTo>
                  <a:lnTo>
                    <a:pt x="1069" y="2475"/>
                  </a:lnTo>
                  <a:lnTo>
                    <a:pt x="1067" y="2475"/>
                  </a:lnTo>
                  <a:lnTo>
                    <a:pt x="1067" y="2475"/>
                  </a:lnTo>
                  <a:lnTo>
                    <a:pt x="1033" y="2251"/>
                  </a:lnTo>
                  <a:lnTo>
                    <a:pt x="998" y="2245"/>
                  </a:lnTo>
                  <a:lnTo>
                    <a:pt x="1027" y="2445"/>
                  </a:lnTo>
                  <a:lnTo>
                    <a:pt x="1027" y="2445"/>
                  </a:lnTo>
                  <a:lnTo>
                    <a:pt x="1027" y="2445"/>
                  </a:lnTo>
                  <a:lnTo>
                    <a:pt x="1027" y="2445"/>
                  </a:lnTo>
                  <a:lnTo>
                    <a:pt x="1027" y="2445"/>
                  </a:lnTo>
                  <a:lnTo>
                    <a:pt x="1021" y="2442"/>
                  </a:lnTo>
                  <a:lnTo>
                    <a:pt x="1017" y="2442"/>
                  </a:lnTo>
                  <a:lnTo>
                    <a:pt x="1012" y="2442"/>
                  </a:lnTo>
                  <a:lnTo>
                    <a:pt x="1006" y="2442"/>
                  </a:lnTo>
                  <a:lnTo>
                    <a:pt x="996" y="2442"/>
                  </a:lnTo>
                  <a:lnTo>
                    <a:pt x="986" y="2442"/>
                  </a:lnTo>
                  <a:lnTo>
                    <a:pt x="976" y="2445"/>
                  </a:lnTo>
                  <a:lnTo>
                    <a:pt x="966" y="2448"/>
                  </a:lnTo>
                  <a:lnTo>
                    <a:pt x="960" y="2451"/>
                  </a:lnTo>
                  <a:lnTo>
                    <a:pt x="956" y="2454"/>
                  </a:lnTo>
                  <a:lnTo>
                    <a:pt x="951" y="2457"/>
                  </a:lnTo>
                  <a:lnTo>
                    <a:pt x="947" y="2460"/>
                  </a:lnTo>
                  <a:lnTo>
                    <a:pt x="941" y="2466"/>
                  </a:lnTo>
                  <a:lnTo>
                    <a:pt x="935" y="2472"/>
                  </a:lnTo>
                  <a:lnTo>
                    <a:pt x="929" y="2482"/>
                  </a:lnTo>
                  <a:lnTo>
                    <a:pt x="925" y="2488"/>
                  </a:lnTo>
                  <a:lnTo>
                    <a:pt x="817" y="1756"/>
                  </a:lnTo>
                  <a:lnTo>
                    <a:pt x="935" y="1839"/>
                  </a:lnTo>
                  <a:lnTo>
                    <a:pt x="998" y="2245"/>
                  </a:lnTo>
                  <a:lnTo>
                    <a:pt x="1033" y="2251"/>
                  </a:lnTo>
                  <a:lnTo>
                    <a:pt x="964" y="1802"/>
                  </a:lnTo>
                  <a:lnTo>
                    <a:pt x="935" y="1780"/>
                  </a:lnTo>
                  <a:lnTo>
                    <a:pt x="919" y="1682"/>
                  </a:lnTo>
                  <a:lnTo>
                    <a:pt x="882" y="1676"/>
                  </a:lnTo>
                  <a:lnTo>
                    <a:pt x="893" y="1750"/>
                  </a:lnTo>
                  <a:lnTo>
                    <a:pt x="838" y="1710"/>
                  </a:lnTo>
                  <a:lnTo>
                    <a:pt x="823" y="1617"/>
                  </a:lnTo>
                  <a:lnTo>
                    <a:pt x="876" y="1627"/>
                  </a:lnTo>
                  <a:lnTo>
                    <a:pt x="882" y="1676"/>
                  </a:lnTo>
                  <a:lnTo>
                    <a:pt x="919" y="1682"/>
                  </a:lnTo>
                  <a:lnTo>
                    <a:pt x="911" y="1636"/>
                  </a:lnTo>
                  <a:lnTo>
                    <a:pt x="1025" y="1660"/>
                  </a:lnTo>
                  <a:lnTo>
                    <a:pt x="1015" y="1777"/>
                  </a:lnTo>
                  <a:lnTo>
                    <a:pt x="1116" y="1796"/>
                  </a:lnTo>
                  <a:lnTo>
                    <a:pt x="1134" y="1581"/>
                  </a:lnTo>
                  <a:lnTo>
                    <a:pt x="1100" y="1571"/>
                  </a:lnTo>
                  <a:lnTo>
                    <a:pt x="1086" y="1737"/>
                  </a:lnTo>
                  <a:lnTo>
                    <a:pt x="1055" y="1731"/>
                  </a:lnTo>
                  <a:lnTo>
                    <a:pt x="1069" y="1553"/>
                  </a:lnTo>
                  <a:lnTo>
                    <a:pt x="1100" y="1559"/>
                  </a:lnTo>
                  <a:lnTo>
                    <a:pt x="1100" y="1571"/>
                  </a:lnTo>
                  <a:lnTo>
                    <a:pt x="1134" y="1581"/>
                  </a:lnTo>
                  <a:lnTo>
                    <a:pt x="1139" y="1516"/>
                  </a:lnTo>
                  <a:lnTo>
                    <a:pt x="1041" y="1494"/>
                  </a:lnTo>
                  <a:lnTo>
                    <a:pt x="1031" y="1608"/>
                  </a:lnTo>
                  <a:lnTo>
                    <a:pt x="903" y="1581"/>
                  </a:lnTo>
                  <a:lnTo>
                    <a:pt x="899" y="1559"/>
                  </a:lnTo>
                  <a:lnTo>
                    <a:pt x="866" y="1553"/>
                  </a:lnTo>
                  <a:lnTo>
                    <a:pt x="866" y="1571"/>
                  </a:lnTo>
                  <a:lnTo>
                    <a:pt x="813" y="1562"/>
                  </a:lnTo>
                  <a:lnTo>
                    <a:pt x="738" y="1129"/>
                  </a:lnTo>
                  <a:lnTo>
                    <a:pt x="752" y="1122"/>
                  </a:lnTo>
                  <a:lnTo>
                    <a:pt x="766" y="1110"/>
                  </a:lnTo>
                  <a:lnTo>
                    <a:pt x="779" y="1101"/>
                  </a:lnTo>
                  <a:lnTo>
                    <a:pt x="791" y="1085"/>
                  </a:lnTo>
                  <a:lnTo>
                    <a:pt x="866" y="1553"/>
                  </a:lnTo>
                  <a:lnTo>
                    <a:pt x="899" y="1559"/>
                  </a:lnTo>
                  <a:lnTo>
                    <a:pt x="821" y="1049"/>
                  </a:lnTo>
                  <a:lnTo>
                    <a:pt x="817" y="1049"/>
                  </a:lnTo>
                  <a:lnTo>
                    <a:pt x="831" y="1018"/>
                  </a:lnTo>
                  <a:lnTo>
                    <a:pt x="842" y="987"/>
                  </a:lnTo>
                  <a:lnTo>
                    <a:pt x="850" y="953"/>
                  </a:lnTo>
                  <a:lnTo>
                    <a:pt x="854" y="919"/>
                  </a:lnTo>
                  <a:lnTo>
                    <a:pt x="854" y="913"/>
                  </a:lnTo>
                  <a:lnTo>
                    <a:pt x="854" y="910"/>
                  </a:lnTo>
                  <a:lnTo>
                    <a:pt x="854" y="904"/>
                  </a:lnTo>
                  <a:lnTo>
                    <a:pt x="856" y="901"/>
                  </a:lnTo>
                  <a:lnTo>
                    <a:pt x="821" y="892"/>
                  </a:lnTo>
                  <a:lnTo>
                    <a:pt x="821" y="895"/>
                  </a:lnTo>
                  <a:lnTo>
                    <a:pt x="821" y="901"/>
                  </a:lnTo>
                  <a:lnTo>
                    <a:pt x="821" y="904"/>
                  </a:lnTo>
                  <a:lnTo>
                    <a:pt x="821" y="910"/>
                  </a:lnTo>
                  <a:lnTo>
                    <a:pt x="815" y="947"/>
                  </a:lnTo>
                  <a:lnTo>
                    <a:pt x="805" y="984"/>
                  </a:lnTo>
                  <a:lnTo>
                    <a:pt x="791" y="1015"/>
                  </a:lnTo>
                  <a:lnTo>
                    <a:pt x="773" y="1039"/>
                  </a:lnTo>
                  <a:lnTo>
                    <a:pt x="754" y="1061"/>
                  </a:lnTo>
                  <a:lnTo>
                    <a:pt x="732" y="1076"/>
                  </a:lnTo>
                  <a:lnTo>
                    <a:pt x="710" y="1085"/>
                  </a:lnTo>
                  <a:lnTo>
                    <a:pt x="685" y="1085"/>
                  </a:lnTo>
                  <a:lnTo>
                    <a:pt x="681" y="1138"/>
                  </a:lnTo>
                  <a:lnTo>
                    <a:pt x="687" y="1138"/>
                  </a:lnTo>
                  <a:lnTo>
                    <a:pt x="693" y="1138"/>
                  </a:lnTo>
                  <a:lnTo>
                    <a:pt x="699" y="1138"/>
                  </a:lnTo>
                  <a:lnTo>
                    <a:pt x="705" y="1138"/>
                  </a:lnTo>
                  <a:lnTo>
                    <a:pt x="775" y="1553"/>
                  </a:lnTo>
                  <a:lnTo>
                    <a:pt x="687" y="1534"/>
                  </a:lnTo>
                  <a:lnTo>
                    <a:pt x="689" y="1507"/>
                  </a:lnTo>
                  <a:lnTo>
                    <a:pt x="655" y="1501"/>
                  </a:lnTo>
                  <a:lnTo>
                    <a:pt x="653" y="1528"/>
                  </a:lnTo>
                  <a:lnTo>
                    <a:pt x="624" y="1522"/>
                  </a:lnTo>
                  <a:lnTo>
                    <a:pt x="632" y="1427"/>
                  </a:lnTo>
                  <a:lnTo>
                    <a:pt x="649" y="1430"/>
                  </a:lnTo>
                  <a:lnTo>
                    <a:pt x="653" y="1378"/>
                  </a:lnTo>
                  <a:lnTo>
                    <a:pt x="602" y="1365"/>
                  </a:lnTo>
                  <a:lnTo>
                    <a:pt x="590" y="1513"/>
                  </a:lnTo>
                  <a:lnTo>
                    <a:pt x="502" y="1494"/>
                  </a:lnTo>
                  <a:lnTo>
                    <a:pt x="640" y="1125"/>
                  </a:lnTo>
                  <a:lnTo>
                    <a:pt x="648" y="1129"/>
                  </a:lnTo>
                  <a:lnTo>
                    <a:pt x="655" y="1132"/>
                  </a:lnTo>
                  <a:lnTo>
                    <a:pt x="663" y="1135"/>
                  </a:lnTo>
                  <a:lnTo>
                    <a:pt x="671" y="1138"/>
                  </a:lnTo>
                  <a:lnTo>
                    <a:pt x="673" y="1138"/>
                  </a:lnTo>
                  <a:lnTo>
                    <a:pt x="677" y="1138"/>
                  </a:lnTo>
                  <a:lnTo>
                    <a:pt x="679" y="1138"/>
                  </a:lnTo>
                  <a:lnTo>
                    <a:pt x="681" y="1138"/>
                  </a:lnTo>
                  <a:lnTo>
                    <a:pt x="685" y="1085"/>
                  </a:lnTo>
                  <a:lnTo>
                    <a:pt x="683" y="1085"/>
                  </a:lnTo>
                  <a:lnTo>
                    <a:pt x="681" y="1085"/>
                  </a:lnTo>
                  <a:lnTo>
                    <a:pt x="677" y="1085"/>
                  </a:lnTo>
                  <a:lnTo>
                    <a:pt x="675" y="1082"/>
                  </a:lnTo>
                  <a:lnTo>
                    <a:pt x="663" y="1079"/>
                  </a:lnTo>
                  <a:lnTo>
                    <a:pt x="651" y="1073"/>
                  </a:lnTo>
                  <a:lnTo>
                    <a:pt x="640" y="1067"/>
                  </a:lnTo>
                  <a:lnTo>
                    <a:pt x="628" y="1058"/>
                  </a:lnTo>
                  <a:lnTo>
                    <a:pt x="618" y="1049"/>
                  </a:lnTo>
                  <a:lnTo>
                    <a:pt x="608" y="1036"/>
                  </a:lnTo>
                  <a:lnTo>
                    <a:pt x="598" y="1021"/>
                  </a:lnTo>
                  <a:lnTo>
                    <a:pt x="590" y="1006"/>
                  </a:lnTo>
                  <a:lnTo>
                    <a:pt x="577" y="972"/>
                  </a:lnTo>
                  <a:lnTo>
                    <a:pt x="569" y="935"/>
                  </a:lnTo>
                  <a:lnTo>
                    <a:pt x="565" y="898"/>
                  </a:lnTo>
                  <a:lnTo>
                    <a:pt x="565" y="858"/>
                  </a:lnTo>
                  <a:lnTo>
                    <a:pt x="571" y="821"/>
                  </a:lnTo>
                  <a:lnTo>
                    <a:pt x="581" y="787"/>
                  </a:lnTo>
                  <a:lnTo>
                    <a:pt x="594" y="753"/>
                  </a:lnTo>
                  <a:lnTo>
                    <a:pt x="614" y="726"/>
                  </a:lnTo>
                  <a:lnTo>
                    <a:pt x="624" y="713"/>
                  </a:lnTo>
                  <a:lnTo>
                    <a:pt x="636" y="704"/>
                  </a:lnTo>
                  <a:lnTo>
                    <a:pt x="648" y="698"/>
                  </a:lnTo>
                  <a:lnTo>
                    <a:pt x="659" y="692"/>
                  </a:lnTo>
                  <a:lnTo>
                    <a:pt x="671" y="689"/>
                  </a:lnTo>
                  <a:lnTo>
                    <a:pt x="685" y="686"/>
                  </a:lnTo>
                  <a:lnTo>
                    <a:pt x="697" y="686"/>
                  </a:lnTo>
                  <a:lnTo>
                    <a:pt x="710" y="689"/>
                  </a:lnTo>
                  <a:lnTo>
                    <a:pt x="722" y="692"/>
                  </a:lnTo>
                  <a:lnTo>
                    <a:pt x="734" y="698"/>
                  </a:lnTo>
                  <a:lnTo>
                    <a:pt x="746" y="704"/>
                  </a:lnTo>
                  <a:lnTo>
                    <a:pt x="758" y="713"/>
                  </a:lnTo>
                  <a:lnTo>
                    <a:pt x="768" y="723"/>
                  </a:lnTo>
                  <a:lnTo>
                    <a:pt x="777" y="735"/>
                  </a:lnTo>
                  <a:lnTo>
                    <a:pt x="787" y="750"/>
                  </a:lnTo>
                  <a:lnTo>
                    <a:pt x="795" y="766"/>
                  </a:lnTo>
                  <a:lnTo>
                    <a:pt x="807" y="793"/>
                  </a:lnTo>
                  <a:lnTo>
                    <a:pt x="815" y="827"/>
                  </a:lnTo>
                  <a:lnTo>
                    <a:pt x="821" y="858"/>
                  </a:lnTo>
                  <a:lnTo>
                    <a:pt x="821" y="892"/>
                  </a:lnTo>
                  <a:lnTo>
                    <a:pt x="856" y="901"/>
                  </a:lnTo>
                  <a:lnTo>
                    <a:pt x="854" y="858"/>
                  </a:lnTo>
                  <a:lnTo>
                    <a:pt x="848" y="812"/>
                  </a:lnTo>
                  <a:lnTo>
                    <a:pt x="838" y="772"/>
                  </a:lnTo>
                  <a:lnTo>
                    <a:pt x="823" y="732"/>
                  </a:lnTo>
                  <a:lnTo>
                    <a:pt x="817" y="720"/>
                  </a:lnTo>
                  <a:lnTo>
                    <a:pt x="809" y="707"/>
                  </a:lnTo>
                  <a:lnTo>
                    <a:pt x="801" y="698"/>
                  </a:lnTo>
                  <a:lnTo>
                    <a:pt x="793" y="686"/>
                  </a:lnTo>
                  <a:lnTo>
                    <a:pt x="785" y="676"/>
                  </a:lnTo>
                  <a:lnTo>
                    <a:pt x="775" y="667"/>
                  </a:lnTo>
                  <a:lnTo>
                    <a:pt x="768" y="658"/>
                  </a:lnTo>
                  <a:lnTo>
                    <a:pt x="758" y="652"/>
                  </a:lnTo>
                  <a:lnTo>
                    <a:pt x="768" y="541"/>
                  </a:lnTo>
                  <a:lnTo>
                    <a:pt x="732" y="532"/>
                  </a:lnTo>
                  <a:lnTo>
                    <a:pt x="724" y="630"/>
                  </a:lnTo>
                  <a:lnTo>
                    <a:pt x="701" y="624"/>
                  </a:lnTo>
                  <a:lnTo>
                    <a:pt x="712" y="498"/>
                  </a:lnTo>
                  <a:lnTo>
                    <a:pt x="736" y="504"/>
                  </a:lnTo>
                  <a:lnTo>
                    <a:pt x="732" y="532"/>
                  </a:lnTo>
                  <a:lnTo>
                    <a:pt x="768" y="541"/>
                  </a:lnTo>
                  <a:lnTo>
                    <a:pt x="771" y="483"/>
                  </a:lnTo>
                  <a:lnTo>
                    <a:pt x="799" y="489"/>
                  </a:lnTo>
                  <a:lnTo>
                    <a:pt x="805" y="415"/>
                  </a:lnTo>
                  <a:lnTo>
                    <a:pt x="771" y="409"/>
                  </a:lnTo>
                  <a:lnTo>
                    <a:pt x="770" y="430"/>
                  </a:lnTo>
                  <a:lnTo>
                    <a:pt x="691" y="412"/>
                  </a:lnTo>
                  <a:lnTo>
                    <a:pt x="720" y="58"/>
                  </a:lnTo>
                  <a:lnTo>
                    <a:pt x="799" y="77"/>
                  </a:lnTo>
                  <a:lnTo>
                    <a:pt x="771" y="409"/>
                  </a:lnTo>
                  <a:lnTo>
                    <a:pt x="805" y="415"/>
                  </a:lnTo>
                  <a:lnTo>
                    <a:pt x="838" y="31"/>
                  </a:lnTo>
                  <a:lnTo>
                    <a:pt x="691" y="0"/>
                  </a:lnTo>
                  <a:lnTo>
                    <a:pt x="651" y="458"/>
                  </a:lnTo>
                  <a:lnTo>
                    <a:pt x="681" y="464"/>
                  </a:lnTo>
                  <a:lnTo>
                    <a:pt x="665" y="637"/>
                  </a:lnTo>
                  <a:lnTo>
                    <a:pt x="640" y="646"/>
                  </a:lnTo>
                  <a:lnTo>
                    <a:pt x="616" y="661"/>
                  </a:lnTo>
                  <a:lnTo>
                    <a:pt x="594" y="683"/>
                  </a:lnTo>
                  <a:lnTo>
                    <a:pt x="577" y="710"/>
                  </a:lnTo>
                  <a:lnTo>
                    <a:pt x="559" y="741"/>
                  </a:lnTo>
                  <a:lnTo>
                    <a:pt x="547" y="775"/>
                  </a:lnTo>
                  <a:lnTo>
                    <a:pt x="537" y="812"/>
                  </a:lnTo>
                  <a:lnTo>
                    <a:pt x="531" y="852"/>
                  </a:lnTo>
                  <a:lnTo>
                    <a:pt x="529" y="886"/>
                  </a:lnTo>
                  <a:lnTo>
                    <a:pt x="531" y="922"/>
                  </a:lnTo>
                  <a:lnTo>
                    <a:pt x="537" y="956"/>
                  </a:lnTo>
                  <a:lnTo>
                    <a:pt x="545" y="990"/>
                  </a:lnTo>
                  <a:lnTo>
                    <a:pt x="543" y="990"/>
                  </a:lnTo>
                  <a:lnTo>
                    <a:pt x="378" y="1451"/>
                  </a:lnTo>
                  <a:lnTo>
                    <a:pt x="415" y="1458"/>
                  </a:lnTo>
                  <a:lnTo>
                    <a:pt x="565" y="1042"/>
                  </a:lnTo>
                  <a:lnTo>
                    <a:pt x="575" y="1061"/>
                  </a:lnTo>
                  <a:lnTo>
                    <a:pt x="585" y="1076"/>
                  </a:lnTo>
                  <a:lnTo>
                    <a:pt x="596" y="1089"/>
                  </a:lnTo>
                  <a:lnTo>
                    <a:pt x="608" y="1101"/>
                  </a:lnTo>
                  <a:lnTo>
                    <a:pt x="465" y="1488"/>
                  </a:lnTo>
                  <a:lnTo>
                    <a:pt x="409" y="1476"/>
                  </a:lnTo>
                  <a:lnTo>
                    <a:pt x="415" y="1458"/>
                  </a:lnTo>
                  <a:lnTo>
                    <a:pt x="378" y="1451"/>
                  </a:lnTo>
                  <a:lnTo>
                    <a:pt x="372" y="1470"/>
                  </a:lnTo>
                  <a:lnTo>
                    <a:pt x="276" y="1448"/>
                  </a:lnTo>
                  <a:lnTo>
                    <a:pt x="285" y="1335"/>
                  </a:lnTo>
                  <a:lnTo>
                    <a:pt x="187" y="1313"/>
                  </a:lnTo>
                  <a:lnTo>
                    <a:pt x="177" y="1430"/>
                  </a:lnTo>
                  <a:lnTo>
                    <a:pt x="211" y="1436"/>
                  </a:lnTo>
                  <a:lnTo>
                    <a:pt x="215" y="1375"/>
                  </a:lnTo>
                  <a:lnTo>
                    <a:pt x="246" y="1381"/>
                  </a:lnTo>
                  <a:lnTo>
                    <a:pt x="242" y="1442"/>
                  </a:lnTo>
                  <a:lnTo>
                    <a:pt x="240" y="1442"/>
                  </a:lnTo>
                  <a:lnTo>
                    <a:pt x="236" y="1494"/>
                  </a:lnTo>
                  <a:lnTo>
                    <a:pt x="236" y="1494"/>
                  </a:lnTo>
                  <a:lnTo>
                    <a:pt x="232" y="1559"/>
                  </a:lnTo>
                  <a:lnTo>
                    <a:pt x="201" y="1553"/>
                  </a:lnTo>
                  <a:lnTo>
                    <a:pt x="211" y="1436"/>
                  </a:lnTo>
                  <a:lnTo>
                    <a:pt x="177" y="1430"/>
                  </a:lnTo>
                  <a:lnTo>
                    <a:pt x="162" y="1596"/>
                  </a:lnTo>
                  <a:lnTo>
                    <a:pt x="262" y="1617"/>
                  </a:lnTo>
                  <a:lnTo>
                    <a:pt x="272" y="1501"/>
                  </a:lnTo>
                  <a:lnTo>
                    <a:pt x="354" y="1519"/>
                  </a:lnTo>
                  <a:lnTo>
                    <a:pt x="307" y="1648"/>
                  </a:lnTo>
                  <a:lnTo>
                    <a:pt x="276" y="1657"/>
                  </a:lnTo>
                  <a:lnTo>
                    <a:pt x="122" y="2094"/>
                  </a:lnTo>
                  <a:lnTo>
                    <a:pt x="160" y="2100"/>
                  </a:lnTo>
                  <a:lnTo>
                    <a:pt x="297" y="1704"/>
                  </a:lnTo>
                  <a:lnTo>
                    <a:pt x="427" y="1676"/>
                  </a:lnTo>
                  <a:lnTo>
                    <a:pt x="199" y="2337"/>
                  </a:lnTo>
                  <a:lnTo>
                    <a:pt x="195" y="2328"/>
                  </a:lnTo>
                  <a:lnTo>
                    <a:pt x="191" y="2319"/>
                  </a:lnTo>
                  <a:lnTo>
                    <a:pt x="187" y="2309"/>
                  </a:lnTo>
                  <a:lnTo>
                    <a:pt x="181" y="2300"/>
                  </a:lnTo>
                  <a:lnTo>
                    <a:pt x="177" y="2294"/>
                  </a:lnTo>
                  <a:lnTo>
                    <a:pt x="173" y="2291"/>
                  </a:lnTo>
                  <a:lnTo>
                    <a:pt x="169" y="2285"/>
                  </a:lnTo>
                  <a:lnTo>
                    <a:pt x="165" y="2282"/>
                  </a:lnTo>
                  <a:lnTo>
                    <a:pt x="156" y="2272"/>
                  </a:lnTo>
                  <a:lnTo>
                    <a:pt x="148" y="2266"/>
                  </a:lnTo>
                  <a:lnTo>
                    <a:pt x="138" y="2260"/>
                  </a:lnTo>
                  <a:lnTo>
                    <a:pt x="128" y="2257"/>
                  </a:lnTo>
                  <a:lnTo>
                    <a:pt x="122" y="2254"/>
                  </a:lnTo>
                  <a:lnTo>
                    <a:pt x="118" y="2254"/>
                  </a:lnTo>
                  <a:lnTo>
                    <a:pt x="112" y="2251"/>
                  </a:lnTo>
                  <a:lnTo>
                    <a:pt x="106" y="2251"/>
                  </a:lnTo>
                  <a:lnTo>
                    <a:pt x="106" y="2251"/>
                  </a:lnTo>
                  <a:lnTo>
                    <a:pt x="106" y="2251"/>
                  </a:lnTo>
                  <a:lnTo>
                    <a:pt x="106" y="2251"/>
                  </a:lnTo>
                  <a:lnTo>
                    <a:pt x="106" y="2251"/>
                  </a:lnTo>
                  <a:lnTo>
                    <a:pt x="160" y="2100"/>
                  </a:lnTo>
                  <a:lnTo>
                    <a:pt x="122" y="2094"/>
                  </a:lnTo>
                  <a:lnTo>
                    <a:pt x="63" y="2263"/>
                  </a:lnTo>
                  <a:lnTo>
                    <a:pt x="61" y="2269"/>
                  </a:lnTo>
                  <a:lnTo>
                    <a:pt x="57" y="2272"/>
                  </a:lnTo>
                  <a:lnTo>
                    <a:pt x="55" y="2272"/>
                  </a:lnTo>
                  <a:lnTo>
                    <a:pt x="51" y="2275"/>
                  </a:lnTo>
                  <a:lnTo>
                    <a:pt x="47" y="2279"/>
                  </a:lnTo>
                  <a:lnTo>
                    <a:pt x="32" y="2300"/>
                  </a:lnTo>
                  <a:lnTo>
                    <a:pt x="18" y="2325"/>
                  </a:lnTo>
                  <a:lnTo>
                    <a:pt x="8" y="2352"/>
                  </a:lnTo>
                  <a:lnTo>
                    <a:pt x="2" y="2383"/>
                  </a:lnTo>
                  <a:lnTo>
                    <a:pt x="0" y="2389"/>
                  </a:lnTo>
                  <a:lnTo>
                    <a:pt x="0" y="2395"/>
                  </a:lnTo>
                  <a:lnTo>
                    <a:pt x="0" y="2405"/>
                  </a:lnTo>
                  <a:lnTo>
                    <a:pt x="0" y="2411"/>
                  </a:lnTo>
                  <a:lnTo>
                    <a:pt x="34" y="2420"/>
                  </a:lnTo>
                  <a:lnTo>
                    <a:pt x="34" y="2414"/>
                  </a:lnTo>
                  <a:lnTo>
                    <a:pt x="34" y="2405"/>
                  </a:lnTo>
                  <a:lnTo>
                    <a:pt x="34" y="2398"/>
                  </a:lnTo>
                  <a:lnTo>
                    <a:pt x="36" y="2392"/>
                  </a:lnTo>
                  <a:lnTo>
                    <a:pt x="40" y="2371"/>
                  </a:lnTo>
                  <a:lnTo>
                    <a:pt x="47" y="2352"/>
                  </a:lnTo>
                  <a:lnTo>
                    <a:pt x="55" y="2337"/>
                  </a:lnTo>
                  <a:lnTo>
                    <a:pt x="67" y="2325"/>
                  </a:lnTo>
                  <a:lnTo>
                    <a:pt x="77" y="2315"/>
                  </a:lnTo>
                  <a:lnTo>
                    <a:pt x="87" y="2309"/>
                  </a:lnTo>
                  <a:lnTo>
                    <a:pt x="97" y="2306"/>
                  </a:lnTo>
                  <a:lnTo>
                    <a:pt x="106" y="2306"/>
                  </a:lnTo>
                  <a:lnTo>
                    <a:pt x="116" y="2309"/>
                  </a:lnTo>
                  <a:lnTo>
                    <a:pt x="126" y="2312"/>
                  </a:lnTo>
                  <a:lnTo>
                    <a:pt x="136" y="2319"/>
                  </a:lnTo>
                  <a:lnTo>
                    <a:pt x="146" y="2325"/>
                  </a:lnTo>
                  <a:lnTo>
                    <a:pt x="152" y="2331"/>
                  </a:lnTo>
                  <a:lnTo>
                    <a:pt x="156" y="2340"/>
                  </a:lnTo>
                  <a:lnTo>
                    <a:pt x="162" y="2346"/>
                  </a:lnTo>
                  <a:lnTo>
                    <a:pt x="165" y="2355"/>
                  </a:lnTo>
                  <a:lnTo>
                    <a:pt x="167" y="2362"/>
                  </a:lnTo>
                  <a:lnTo>
                    <a:pt x="169" y="2371"/>
                  </a:lnTo>
                  <a:lnTo>
                    <a:pt x="171" y="2380"/>
                  </a:lnTo>
                  <a:lnTo>
                    <a:pt x="173" y="2386"/>
                  </a:lnTo>
                  <a:lnTo>
                    <a:pt x="173" y="2392"/>
                  </a:lnTo>
                  <a:lnTo>
                    <a:pt x="175" y="2398"/>
                  </a:lnTo>
                  <a:lnTo>
                    <a:pt x="175" y="2405"/>
                  </a:lnTo>
                  <a:lnTo>
                    <a:pt x="175" y="2411"/>
                  </a:lnTo>
                  <a:lnTo>
                    <a:pt x="175" y="2411"/>
                  </a:lnTo>
                  <a:lnTo>
                    <a:pt x="175" y="2417"/>
                  </a:lnTo>
                  <a:lnTo>
                    <a:pt x="175" y="2423"/>
                  </a:lnTo>
                  <a:lnTo>
                    <a:pt x="175" y="2432"/>
                  </a:lnTo>
                  <a:lnTo>
                    <a:pt x="175" y="2438"/>
                  </a:lnTo>
                  <a:lnTo>
                    <a:pt x="171" y="2460"/>
                  </a:lnTo>
                  <a:lnTo>
                    <a:pt x="163" y="2478"/>
                  </a:lnTo>
                  <a:lnTo>
                    <a:pt x="156" y="2497"/>
                  </a:lnTo>
                  <a:lnTo>
                    <a:pt x="144" y="2509"/>
                  </a:lnTo>
                  <a:lnTo>
                    <a:pt x="132" y="2518"/>
                  </a:lnTo>
                  <a:lnTo>
                    <a:pt x="118" y="2525"/>
                  </a:lnTo>
                  <a:lnTo>
                    <a:pt x="104" y="2528"/>
                  </a:lnTo>
                  <a:lnTo>
                    <a:pt x="91" y="2525"/>
                  </a:lnTo>
                  <a:lnTo>
                    <a:pt x="67" y="2512"/>
                  </a:lnTo>
                  <a:lnTo>
                    <a:pt x="51" y="2488"/>
                  </a:lnTo>
                  <a:lnTo>
                    <a:pt x="40" y="2457"/>
                  </a:lnTo>
                  <a:lnTo>
                    <a:pt x="34" y="2420"/>
                  </a:lnTo>
                  <a:lnTo>
                    <a:pt x="0" y="2411"/>
                  </a:lnTo>
                  <a:lnTo>
                    <a:pt x="2" y="2442"/>
                  </a:lnTo>
                  <a:lnTo>
                    <a:pt x="8" y="2472"/>
                  </a:lnTo>
                  <a:lnTo>
                    <a:pt x="16" y="2500"/>
                  </a:lnTo>
                  <a:lnTo>
                    <a:pt x="26" y="2525"/>
                  </a:lnTo>
                  <a:lnTo>
                    <a:pt x="26" y="2586"/>
                  </a:lnTo>
                  <a:lnTo>
                    <a:pt x="59" y="2592"/>
                  </a:lnTo>
                  <a:lnTo>
                    <a:pt x="59" y="2565"/>
                  </a:lnTo>
                  <a:lnTo>
                    <a:pt x="65" y="2568"/>
                  </a:lnTo>
                  <a:lnTo>
                    <a:pt x="71" y="2571"/>
                  </a:lnTo>
                  <a:lnTo>
                    <a:pt x="77" y="2574"/>
                  </a:lnTo>
                  <a:lnTo>
                    <a:pt x="83" y="2577"/>
                  </a:lnTo>
                  <a:lnTo>
                    <a:pt x="87" y="2580"/>
                  </a:lnTo>
                  <a:lnTo>
                    <a:pt x="89" y="2580"/>
                  </a:lnTo>
                  <a:lnTo>
                    <a:pt x="93" y="2580"/>
                  </a:lnTo>
                  <a:lnTo>
                    <a:pt x="95" y="2580"/>
                  </a:lnTo>
                  <a:lnTo>
                    <a:pt x="59" y="2700"/>
                  </a:lnTo>
                  <a:lnTo>
                    <a:pt x="59" y="2592"/>
                  </a:lnTo>
                  <a:lnTo>
                    <a:pt x="26" y="2586"/>
                  </a:lnTo>
                  <a:lnTo>
                    <a:pt x="26" y="2829"/>
                  </a:lnTo>
                  <a:lnTo>
                    <a:pt x="57" y="2838"/>
                  </a:lnTo>
                  <a:lnTo>
                    <a:pt x="132" y="2574"/>
                  </a:lnTo>
                  <a:lnTo>
                    <a:pt x="140" y="2571"/>
                  </a:lnTo>
                  <a:lnTo>
                    <a:pt x="148" y="2568"/>
                  </a:lnTo>
                  <a:lnTo>
                    <a:pt x="156" y="2561"/>
                  </a:lnTo>
                  <a:lnTo>
                    <a:pt x="162" y="2555"/>
                  </a:lnTo>
                  <a:lnTo>
                    <a:pt x="177" y="2534"/>
                  </a:lnTo>
                  <a:lnTo>
                    <a:pt x="191" y="2509"/>
                  </a:lnTo>
                  <a:lnTo>
                    <a:pt x="203" y="2482"/>
                  </a:lnTo>
                  <a:lnTo>
                    <a:pt x="209" y="2451"/>
                  </a:lnTo>
                  <a:lnTo>
                    <a:pt x="211" y="2442"/>
                  </a:lnTo>
                  <a:lnTo>
                    <a:pt x="211" y="2432"/>
                  </a:lnTo>
                  <a:lnTo>
                    <a:pt x="211" y="2423"/>
                  </a:lnTo>
                  <a:lnTo>
                    <a:pt x="211" y="2414"/>
                  </a:lnTo>
                  <a:lnTo>
                    <a:pt x="472" y="1654"/>
                  </a:lnTo>
                  <a:lnTo>
                    <a:pt x="490" y="1608"/>
                  </a:lnTo>
                  <a:lnTo>
                    <a:pt x="457" y="1614"/>
                  </a:lnTo>
                  <a:lnTo>
                    <a:pt x="472" y="1574"/>
                  </a:lnTo>
                  <a:lnTo>
                    <a:pt x="435" y="1565"/>
                  </a:lnTo>
                  <a:lnTo>
                    <a:pt x="415" y="1621"/>
                  </a:lnTo>
                  <a:lnTo>
                    <a:pt x="352" y="1636"/>
                  </a:lnTo>
                  <a:lnTo>
                    <a:pt x="392" y="1525"/>
                  </a:lnTo>
                  <a:lnTo>
                    <a:pt x="447" y="1537"/>
                  </a:lnTo>
                  <a:lnTo>
                    <a:pt x="435" y="1565"/>
                  </a:lnTo>
                  <a:lnTo>
                    <a:pt x="472" y="1574"/>
                  </a:lnTo>
                  <a:lnTo>
                    <a:pt x="482" y="1547"/>
                  </a:lnTo>
                  <a:lnTo>
                    <a:pt x="585" y="1568"/>
                  </a:lnTo>
                  <a:lnTo>
                    <a:pt x="571" y="1728"/>
                  </a:lnTo>
                  <a:lnTo>
                    <a:pt x="616" y="1737"/>
                  </a:lnTo>
                  <a:lnTo>
                    <a:pt x="622" y="1685"/>
                  </a:lnTo>
                  <a:lnTo>
                    <a:pt x="610" y="1682"/>
                  </a:lnTo>
                  <a:lnTo>
                    <a:pt x="620" y="1574"/>
                  </a:lnTo>
                  <a:lnTo>
                    <a:pt x="649" y="1581"/>
                  </a:lnTo>
                  <a:lnTo>
                    <a:pt x="640" y="1688"/>
                  </a:lnTo>
                  <a:lnTo>
                    <a:pt x="622" y="1685"/>
                  </a:lnTo>
                  <a:lnTo>
                    <a:pt x="616" y="1737"/>
                  </a:lnTo>
                  <a:lnTo>
                    <a:pt x="669" y="1750"/>
                  </a:lnTo>
                  <a:lnTo>
                    <a:pt x="683" y="1587"/>
                  </a:lnTo>
                  <a:lnTo>
                    <a:pt x="785" y="1608"/>
                  </a:lnTo>
                  <a:lnTo>
                    <a:pt x="799" y="1685"/>
                  </a:lnTo>
                  <a:lnTo>
                    <a:pt x="768" y="1667"/>
                  </a:lnTo>
                  <a:lnTo>
                    <a:pt x="899" y="2558"/>
                  </a:lnTo>
                  <a:lnTo>
                    <a:pt x="897" y="2568"/>
                  </a:lnTo>
                  <a:lnTo>
                    <a:pt x="897" y="2577"/>
                  </a:lnTo>
                  <a:lnTo>
                    <a:pt x="895" y="2586"/>
                  </a:lnTo>
                  <a:lnTo>
                    <a:pt x="895" y="2595"/>
                  </a:lnTo>
                  <a:lnTo>
                    <a:pt x="895" y="2626"/>
                  </a:lnTo>
                  <a:lnTo>
                    <a:pt x="901" y="2660"/>
                  </a:lnTo>
                  <a:lnTo>
                    <a:pt x="909" y="2688"/>
                  </a:lnTo>
                  <a:lnTo>
                    <a:pt x="921" y="2715"/>
                  </a:lnTo>
                  <a:lnTo>
                    <a:pt x="927" y="2724"/>
                  </a:lnTo>
                  <a:lnTo>
                    <a:pt x="935" y="2731"/>
                  </a:lnTo>
                  <a:lnTo>
                    <a:pt x="941" y="2740"/>
                  </a:lnTo>
                  <a:lnTo>
                    <a:pt x="949" y="2746"/>
                  </a:lnTo>
                  <a:lnTo>
                    <a:pt x="974" y="3032"/>
                  </a:lnTo>
                  <a:lnTo>
                    <a:pt x="1008" y="3035"/>
                  </a:lnTo>
                  <a:lnTo>
                    <a:pt x="1049" y="2801"/>
                  </a:lnTo>
                  <a:lnTo>
                    <a:pt x="1014" y="2795"/>
                  </a:lnTo>
                  <a:lnTo>
                    <a:pt x="996" y="2897"/>
                  </a:lnTo>
                  <a:lnTo>
                    <a:pt x="984" y="2767"/>
                  </a:lnTo>
                  <a:lnTo>
                    <a:pt x="986" y="2767"/>
                  </a:lnTo>
                  <a:lnTo>
                    <a:pt x="990" y="2767"/>
                  </a:lnTo>
                  <a:lnTo>
                    <a:pt x="992" y="2767"/>
                  </a:lnTo>
                  <a:lnTo>
                    <a:pt x="994" y="2767"/>
                  </a:lnTo>
                  <a:lnTo>
                    <a:pt x="1002" y="2767"/>
                  </a:lnTo>
                  <a:lnTo>
                    <a:pt x="1008" y="2767"/>
                  </a:lnTo>
                  <a:lnTo>
                    <a:pt x="1014" y="2767"/>
                  </a:lnTo>
                  <a:lnTo>
                    <a:pt x="1019" y="2767"/>
                  </a:lnTo>
                  <a:lnTo>
                    <a:pt x="1014" y="2795"/>
                  </a:lnTo>
                  <a:lnTo>
                    <a:pt x="1049" y="2801"/>
                  </a:lnTo>
                  <a:lnTo>
                    <a:pt x="1059" y="2740"/>
                  </a:lnTo>
                  <a:lnTo>
                    <a:pt x="1076" y="2715"/>
                  </a:lnTo>
                  <a:lnTo>
                    <a:pt x="1092" y="2684"/>
                  </a:lnTo>
                  <a:lnTo>
                    <a:pt x="1102" y="2651"/>
                  </a:lnTo>
                  <a:lnTo>
                    <a:pt x="1106" y="2614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31" name="Freeform 17"/>
            <p:cNvSpPr/>
            <p:nvPr/>
          </p:nvSpPr>
          <p:spPr>
            <a:xfrm>
              <a:off x="2718" y="1378"/>
              <a:ext cx="52" cy="129"/>
            </a:xfrm>
            <a:custGeom>
              <a:avLst/>
              <a:gdLst>
                <a:gd name="txL" fmla="*/ 0 w 52"/>
                <a:gd name="txT" fmla="*/ 0 h 129"/>
                <a:gd name="txR" fmla="*/ 52 w 52"/>
                <a:gd name="txB" fmla="*/ 129 h 129"/>
              </a:gdLst>
              <a:ahLst/>
              <a:cxnLst>
                <a:cxn ang="0">
                  <a:pos x="4" y="0"/>
                </a:cxn>
                <a:cxn ang="0">
                  <a:pos x="0" y="52"/>
                </a:cxn>
                <a:cxn ang="0">
                  <a:pos x="12" y="55"/>
                </a:cxn>
                <a:cxn ang="0">
                  <a:pos x="6" y="123"/>
                </a:cxn>
                <a:cxn ang="0">
                  <a:pos x="40" y="129"/>
                </a:cxn>
                <a:cxn ang="0">
                  <a:pos x="52" y="9"/>
                </a:cxn>
                <a:cxn ang="0">
                  <a:pos x="4" y="0"/>
                </a:cxn>
              </a:cxnLst>
              <a:rect l="txL" t="txT" r="txR" b="txB"/>
              <a:pathLst>
                <a:path w="52" h="129">
                  <a:moveTo>
                    <a:pt x="4" y="0"/>
                  </a:moveTo>
                  <a:lnTo>
                    <a:pt x="0" y="52"/>
                  </a:lnTo>
                  <a:lnTo>
                    <a:pt x="12" y="55"/>
                  </a:lnTo>
                  <a:lnTo>
                    <a:pt x="6" y="123"/>
                  </a:lnTo>
                  <a:lnTo>
                    <a:pt x="40" y="129"/>
                  </a:lnTo>
                  <a:lnTo>
                    <a:pt x="52" y="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" name="Group 18"/>
          <p:cNvGrpSpPr/>
          <p:nvPr/>
        </p:nvGrpSpPr>
        <p:grpSpPr>
          <a:xfrm rot="-382168">
            <a:off x="3375025" y="3213100"/>
            <a:ext cx="2133600" cy="2286000"/>
            <a:chOff x="2069" y="0"/>
            <a:chExt cx="1139" cy="3035"/>
          </a:xfrm>
        </p:grpSpPr>
        <p:sp>
          <p:nvSpPr>
            <p:cNvPr id="16408" name="Freeform 19"/>
            <p:cNvSpPr/>
            <p:nvPr/>
          </p:nvSpPr>
          <p:spPr>
            <a:xfrm>
              <a:off x="2246" y="1341"/>
              <a:ext cx="81" cy="236"/>
            </a:xfrm>
            <a:custGeom>
              <a:avLst/>
              <a:gdLst>
                <a:gd name="txL" fmla="*/ 0 w 81"/>
                <a:gd name="txT" fmla="*/ 0 h 236"/>
                <a:gd name="txR" fmla="*/ 81 w 81"/>
                <a:gd name="txB" fmla="*/ 236 h 236"/>
              </a:gdLst>
              <a:ahLst/>
              <a:cxnLst>
                <a:cxn ang="0">
                  <a:pos x="63" y="236"/>
                </a:cxn>
                <a:cxn ang="0">
                  <a:pos x="81" y="12"/>
                </a:cxn>
                <a:cxn ang="0">
                  <a:pos x="18" y="0"/>
                </a:cxn>
                <a:cxn ang="0">
                  <a:pos x="0" y="224"/>
                </a:cxn>
                <a:cxn ang="0">
                  <a:pos x="63" y="236"/>
                </a:cxn>
              </a:cxnLst>
              <a:rect l="txL" t="txT" r="txR" b="txB"/>
              <a:pathLst>
                <a:path w="81" h="236">
                  <a:moveTo>
                    <a:pt x="63" y="236"/>
                  </a:moveTo>
                  <a:lnTo>
                    <a:pt x="81" y="12"/>
                  </a:lnTo>
                  <a:lnTo>
                    <a:pt x="18" y="0"/>
                  </a:lnTo>
                  <a:lnTo>
                    <a:pt x="0" y="224"/>
                  </a:lnTo>
                  <a:lnTo>
                    <a:pt x="63" y="236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9" name="Freeform 20"/>
            <p:cNvSpPr/>
            <p:nvPr/>
          </p:nvSpPr>
          <p:spPr>
            <a:xfrm>
              <a:off x="2652" y="1390"/>
              <a:ext cx="98" cy="320"/>
            </a:xfrm>
            <a:custGeom>
              <a:avLst/>
              <a:gdLst>
                <a:gd name="txL" fmla="*/ 0 w 98"/>
                <a:gd name="txT" fmla="*/ 0 h 320"/>
                <a:gd name="txR" fmla="*/ 98 w 98"/>
                <a:gd name="txB" fmla="*/ 320 h 320"/>
              </a:gdLst>
              <a:ahLst/>
              <a:cxnLst>
                <a:cxn ang="0">
                  <a:pos x="72" y="320"/>
                </a:cxn>
                <a:cxn ang="0">
                  <a:pos x="98" y="15"/>
                </a:cxn>
                <a:cxn ang="0">
                  <a:pos x="27" y="0"/>
                </a:cxn>
                <a:cxn ang="0">
                  <a:pos x="0" y="304"/>
                </a:cxn>
                <a:cxn ang="0">
                  <a:pos x="72" y="320"/>
                </a:cxn>
              </a:cxnLst>
              <a:rect l="txL" t="txT" r="txR" b="txB"/>
              <a:pathLst>
                <a:path w="98" h="320">
                  <a:moveTo>
                    <a:pt x="72" y="320"/>
                  </a:moveTo>
                  <a:lnTo>
                    <a:pt x="98" y="15"/>
                  </a:lnTo>
                  <a:lnTo>
                    <a:pt x="27" y="0"/>
                  </a:lnTo>
                  <a:lnTo>
                    <a:pt x="0" y="304"/>
                  </a:lnTo>
                  <a:lnTo>
                    <a:pt x="72" y="320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0" name="Freeform 21"/>
            <p:cNvSpPr/>
            <p:nvPr/>
          </p:nvSpPr>
          <p:spPr>
            <a:xfrm>
              <a:off x="3106" y="1528"/>
              <a:ext cx="81" cy="231"/>
            </a:xfrm>
            <a:custGeom>
              <a:avLst/>
              <a:gdLst>
                <a:gd name="txL" fmla="*/ 0 w 81"/>
                <a:gd name="txT" fmla="*/ 0 h 231"/>
                <a:gd name="txR" fmla="*/ 81 w 81"/>
                <a:gd name="txB" fmla="*/ 231 h 231"/>
              </a:gdLst>
              <a:ahLst/>
              <a:cxnLst>
                <a:cxn ang="0">
                  <a:pos x="63" y="231"/>
                </a:cxn>
                <a:cxn ang="0">
                  <a:pos x="81" y="13"/>
                </a:cxn>
                <a:cxn ang="0">
                  <a:pos x="18" y="0"/>
                </a:cxn>
                <a:cxn ang="0">
                  <a:pos x="0" y="219"/>
                </a:cxn>
                <a:cxn ang="0">
                  <a:pos x="63" y="231"/>
                </a:cxn>
              </a:cxnLst>
              <a:rect l="txL" t="txT" r="txR" b="txB"/>
              <a:pathLst>
                <a:path w="81" h="231">
                  <a:moveTo>
                    <a:pt x="63" y="231"/>
                  </a:moveTo>
                  <a:lnTo>
                    <a:pt x="81" y="13"/>
                  </a:lnTo>
                  <a:lnTo>
                    <a:pt x="18" y="0"/>
                  </a:lnTo>
                  <a:lnTo>
                    <a:pt x="0" y="219"/>
                  </a:lnTo>
                  <a:lnTo>
                    <a:pt x="63" y="231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1" name="Freeform 22"/>
            <p:cNvSpPr/>
            <p:nvPr/>
          </p:nvSpPr>
          <p:spPr>
            <a:xfrm>
              <a:off x="2742" y="470"/>
              <a:ext cx="79" cy="197"/>
            </a:xfrm>
            <a:custGeom>
              <a:avLst/>
              <a:gdLst>
                <a:gd name="txL" fmla="*/ 0 w 79"/>
                <a:gd name="txT" fmla="*/ 0 h 197"/>
                <a:gd name="txR" fmla="*/ 79 w 79"/>
                <a:gd name="txB" fmla="*/ 197 h 197"/>
              </a:gdLst>
              <a:ahLst/>
              <a:cxnLst>
                <a:cxn ang="0">
                  <a:pos x="79" y="13"/>
                </a:cxn>
                <a:cxn ang="0">
                  <a:pos x="63" y="197"/>
                </a:cxn>
                <a:cxn ang="0">
                  <a:pos x="0" y="182"/>
                </a:cxn>
                <a:cxn ang="0">
                  <a:pos x="16" y="0"/>
                </a:cxn>
                <a:cxn ang="0">
                  <a:pos x="79" y="13"/>
                </a:cxn>
              </a:cxnLst>
              <a:rect l="txL" t="txT" r="txR" b="txB"/>
              <a:pathLst>
                <a:path w="79" h="197">
                  <a:moveTo>
                    <a:pt x="79" y="13"/>
                  </a:moveTo>
                  <a:lnTo>
                    <a:pt x="63" y="197"/>
                  </a:lnTo>
                  <a:lnTo>
                    <a:pt x="0" y="182"/>
                  </a:lnTo>
                  <a:lnTo>
                    <a:pt x="16" y="0"/>
                  </a:lnTo>
                  <a:lnTo>
                    <a:pt x="79" y="13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2" name="Freeform 23"/>
            <p:cNvSpPr/>
            <p:nvPr/>
          </p:nvSpPr>
          <p:spPr>
            <a:xfrm>
              <a:off x="2732" y="28"/>
              <a:ext cx="150" cy="430"/>
            </a:xfrm>
            <a:custGeom>
              <a:avLst/>
              <a:gdLst>
                <a:gd name="txL" fmla="*/ 0 w 150"/>
                <a:gd name="txT" fmla="*/ 0 h 430"/>
                <a:gd name="txR" fmla="*/ 150 w 150"/>
                <a:gd name="txB" fmla="*/ 430 h 430"/>
              </a:gdLst>
              <a:ahLst/>
              <a:cxnLst>
                <a:cxn ang="0">
                  <a:pos x="150" y="21"/>
                </a:cxn>
                <a:cxn ang="0">
                  <a:pos x="114" y="430"/>
                </a:cxn>
                <a:cxn ang="0">
                  <a:pos x="0" y="409"/>
                </a:cxn>
                <a:cxn ang="0">
                  <a:pos x="36" y="0"/>
                </a:cxn>
                <a:cxn ang="0">
                  <a:pos x="150" y="21"/>
                </a:cxn>
              </a:cxnLst>
              <a:rect l="txL" t="txT" r="txR" b="txB"/>
              <a:pathLst>
                <a:path w="150" h="430">
                  <a:moveTo>
                    <a:pt x="150" y="21"/>
                  </a:moveTo>
                  <a:lnTo>
                    <a:pt x="114" y="430"/>
                  </a:lnTo>
                  <a:lnTo>
                    <a:pt x="0" y="409"/>
                  </a:lnTo>
                  <a:lnTo>
                    <a:pt x="36" y="0"/>
                  </a:lnTo>
                  <a:lnTo>
                    <a:pt x="150" y="21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3" name="Freeform 24"/>
            <p:cNvSpPr/>
            <p:nvPr/>
          </p:nvSpPr>
          <p:spPr>
            <a:xfrm>
              <a:off x="2785" y="1067"/>
              <a:ext cx="333" cy="1946"/>
            </a:xfrm>
            <a:custGeom>
              <a:avLst/>
              <a:gdLst>
                <a:gd name="txL" fmla="*/ 0 w 333"/>
                <a:gd name="txT" fmla="*/ 0 h 1946"/>
                <a:gd name="txR" fmla="*/ 333 w 333"/>
                <a:gd name="txB" fmla="*/ 1946 h 1946"/>
              </a:gdLst>
              <a:ahLst/>
              <a:cxnLst>
                <a:cxn ang="0">
                  <a:pos x="327" y="1697"/>
                </a:cxn>
                <a:cxn ang="0">
                  <a:pos x="278" y="1946"/>
                </a:cxn>
                <a:cxn ang="0">
                  <a:pos x="240" y="1685"/>
                </a:cxn>
                <a:cxn ang="0">
                  <a:pos x="75" y="689"/>
                </a:cxn>
                <a:cxn ang="0">
                  <a:pos x="105" y="680"/>
                </a:cxn>
                <a:cxn ang="0">
                  <a:pos x="0" y="62"/>
                </a:cxn>
                <a:cxn ang="0">
                  <a:pos x="79" y="0"/>
                </a:cxn>
                <a:cxn ang="0">
                  <a:pos x="199" y="723"/>
                </a:cxn>
                <a:cxn ang="0">
                  <a:pos x="219" y="769"/>
                </a:cxn>
                <a:cxn ang="0">
                  <a:pos x="242" y="803"/>
                </a:cxn>
                <a:cxn ang="0">
                  <a:pos x="333" y="1424"/>
                </a:cxn>
                <a:cxn ang="0">
                  <a:pos x="327" y="1697"/>
                </a:cxn>
              </a:cxnLst>
              <a:rect l="txL" t="txT" r="txR" b="txB"/>
              <a:pathLst>
                <a:path w="333" h="1946">
                  <a:moveTo>
                    <a:pt x="327" y="1697"/>
                  </a:moveTo>
                  <a:lnTo>
                    <a:pt x="278" y="1946"/>
                  </a:lnTo>
                  <a:lnTo>
                    <a:pt x="240" y="1685"/>
                  </a:lnTo>
                  <a:lnTo>
                    <a:pt x="75" y="689"/>
                  </a:lnTo>
                  <a:lnTo>
                    <a:pt x="105" y="680"/>
                  </a:lnTo>
                  <a:lnTo>
                    <a:pt x="0" y="62"/>
                  </a:lnTo>
                  <a:lnTo>
                    <a:pt x="79" y="0"/>
                  </a:lnTo>
                  <a:lnTo>
                    <a:pt x="199" y="723"/>
                  </a:lnTo>
                  <a:lnTo>
                    <a:pt x="219" y="769"/>
                  </a:lnTo>
                  <a:lnTo>
                    <a:pt x="242" y="803"/>
                  </a:lnTo>
                  <a:lnTo>
                    <a:pt x="333" y="1424"/>
                  </a:lnTo>
                  <a:lnTo>
                    <a:pt x="327" y="1697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4" name="Freeform 25"/>
            <p:cNvSpPr/>
            <p:nvPr/>
          </p:nvSpPr>
          <p:spPr>
            <a:xfrm>
              <a:off x="2109" y="993"/>
              <a:ext cx="592" cy="1793"/>
            </a:xfrm>
            <a:custGeom>
              <a:avLst/>
              <a:gdLst>
                <a:gd name="txL" fmla="*/ 0 w 592"/>
                <a:gd name="txT" fmla="*/ 0 h 1793"/>
                <a:gd name="txR" fmla="*/ 592 w 592"/>
                <a:gd name="txB" fmla="*/ 1793 h 1793"/>
              </a:gdLst>
              <a:ahLst/>
              <a:cxnLst>
                <a:cxn ang="0">
                  <a:pos x="0" y="1535"/>
                </a:cxn>
                <a:cxn ang="0">
                  <a:pos x="3" y="1793"/>
                </a:cxn>
                <a:cxn ang="0">
                  <a:pos x="84" y="1559"/>
                </a:cxn>
                <a:cxn ang="0">
                  <a:pos x="413" y="667"/>
                </a:cxn>
                <a:cxn ang="0">
                  <a:pos x="387" y="646"/>
                </a:cxn>
                <a:cxn ang="0">
                  <a:pos x="592" y="92"/>
                </a:cxn>
                <a:cxn ang="0">
                  <a:pos x="525" y="0"/>
                </a:cxn>
                <a:cxn ang="0">
                  <a:pos x="287" y="646"/>
                </a:cxn>
                <a:cxn ang="0">
                  <a:pos x="259" y="686"/>
                </a:cxn>
                <a:cxn ang="0">
                  <a:pos x="230" y="707"/>
                </a:cxn>
                <a:cxn ang="0">
                  <a:pos x="39" y="1270"/>
                </a:cxn>
                <a:cxn ang="0">
                  <a:pos x="0" y="1535"/>
                </a:cxn>
              </a:cxnLst>
              <a:rect l="txL" t="txT" r="txR" b="txB"/>
              <a:pathLst>
                <a:path w="592" h="1793">
                  <a:moveTo>
                    <a:pt x="0" y="1535"/>
                  </a:moveTo>
                  <a:lnTo>
                    <a:pt x="3" y="1793"/>
                  </a:lnTo>
                  <a:lnTo>
                    <a:pt x="84" y="1559"/>
                  </a:lnTo>
                  <a:lnTo>
                    <a:pt x="413" y="667"/>
                  </a:lnTo>
                  <a:lnTo>
                    <a:pt x="387" y="646"/>
                  </a:lnTo>
                  <a:lnTo>
                    <a:pt x="592" y="92"/>
                  </a:lnTo>
                  <a:lnTo>
                    <a:pt x="525" y="0"/>
                  </a:lnTo>
                  <a:lnTo>
                    <a:pt x="287" y="646"/>
                  </a:lnTo>
                  <a:lnTo>
                    <a:pt x="259" y="686"/>
                  </a:lnTo>
                  <a:lnTo>
                    <a:pt x="230" y="707"/>
                  </a:lnTo>
                  <a:lnTo>
                    <a:pt x="39" y="1270"/>
                  </a:lnTo>
                  <a:lnTo>
                    <a:pt x="0" y="1535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5" name="Freeform 26"/>
            <p:cNvSpPr/>
            <p:nvPr/>
          </p:nvSpPr>
          <p:spPr>
            <a:xfrm>
              <a:off x="2980" y="2460"/>
              <a:ext cx="179" cy="280"/>
            </a:xfrm>
            <a:custGeom>
              <a:avLst/>
              <a:gdLst>
                <a:gd name="txL" fmla="*/ 0 w 179"/>
                <a:gd name="txT" fmla="*/ 0 h 280"/>
                <a:gd name="txR" fmla="*/ 179 w 179"/>
                <a:gd name="txB" fmla="*/ 280 h 280"/>
              </a:gdLst>
              <a:ahLst/>
              <a:cxnLst>
                <a:cxn ang="0">
                  <a:pos x="77" y="280"/>
                </a:cxn>
                <a:cxn ang="0">
                  <a:pos x="95" y="280"/>
                </a:cxn>
                <a:cxn ang="0">
                  <a:pos x="112" y="277"/>
                </a:cxn>
                <a:cxn ang="0">
                  <a:pos x="128" y="268"/>
                </a:cxn>
                <a:cxn ang="0">
                  <a:pos x="144" y="252"/>
                </a:cxn>
                <a:cxn ang="0">
                  <a:pos x="156" y="234"/>
                </a:cxn>
                <a:cxn ang="0">
                  <a:pos x="167" y="212"/>
                </a:cxn>
                <a:cxn ang="0">
                  <a:pos x="175" y="188"/>
                </a:cxn>
                <a:cxn ang="0">
                  <a:pos x="179" y="160"/>
                </a:cxn>
                <a:cxn ang="0">
                  <a:pos x="179" y="132"/>
                </a:cxn>
                <a:cxn ang="0">
                  <a:pos x="177" y="105"/>
                </a:cxn>
                <a:cxn ang="0">
                  <a:pos x="169" y="80"/>
                </a:cxn>
                <a:cxn ang="0">
                  <a:pos x="162" y="55"/>
                </a:cxn>
                <a:cxn ang="0">
                  <a:pos x="148" y="37"/>
                </a:cxn>
                <a:cxn ang="0">
                  <a:pos x="134" y="18"/>
                </a:cxn>
                <a:cxn ang="0">
                  <a:pos x="118" y="6"/>
                </a:cxn>
                <a:cxn ang="0">
                  <a:pos x="101" y="0"/>
                </a:cxn>
                <a:cxn ang="0">
                  <a:pos x="83" y="0"/>
                </a:cxn>
                <a:cxn ang="0">
                  <a:pos x="65" y="3"/>
                </a:cxn>
                <a:cxn ang="0">
                  <a:pos x="49" y="15"/>
                </a:cxn>
                <a:cxn ang="0">
                  <a:pos x="34" y="28"/>
                </a:cxn>
                <a:cxn ang="0">
                  <a:pos x="22" y="49"/>
                </a:cxn>
                <a:cxn ang="0">
                  <a:pos x="12" y="71"/>
                </a:cxn>
                <a:cxn ang="0">
                  <a:pos x="4" y="95"/>
                </a:cxn>
                <a:cxn ang="0">
                  <a:pos x="0" y="123"/>
                </a:cxn>
                <a:cxn ang="0">
                  <a:pos x="0" y="151"/>
                </a:cxn>
                <a:cxn ang="0">
                  <a:pos x="2" y="178"/>
                </a:cxn>
                <a:cxn ang="0">
                  <a:pos x="8" y="203"/>
                </a:cxn>
                <a:cxn ang="0">
                  <a:pos x="18" y="228"/>
                </a:cxn>
                <a:cxn ang="0">
                  <a:pos x="30" y="246"/>
                </a:cxn>
                <a:cxn ang="0">
                  <a:pos x="43" y="261"/>
                </a:cxn>
                <a:cxn ang="0">
                  <a:pos x="59" y="274"/>
                </a:cxn>
                <a:cxn ang="0">
                  <a:pos x="77" y="280"/>
                </a:cxn>
              </a:cxnLst>
              <a:rect l="txL" t="txT" r="txR" b="txB"/>
              <a:pathLst>
                <a:path w="179" h="280">
                  <a:moveTo>
                    <a:pt x="77" y="280"/>
                  </a:moveTo>
                  <a:lnTo>
                    <a:pt x="95" y="280"/>
                  </a:lnTo>
                  <a:lnTo>
                    <a:pt x="112" y="277"/>
                  </a:lnTo>
                  <a:lnTo>
                    <a:pt x="128" y="268"/>
                  </a:lnTo>
                  <a:lnTo>
                    <a:pt x="144" y="252"/>
                  </a:lnTo>
                  <a:lnTo>
                    <a:pt x="156" y="234"/>
                  </a:lnTo>
                  <a:lnTo>
                    <a:pt x="167" y="212"/>
                  </a:lnTo>
                  <a:lnTo>
                    <a:pt x="175" y="188"/>
                  </a:lnTo>
                  <a:lnTo>
                    <a:pt x="179" y="160"/>
                  </a:lnTo>
                  <a:lnTo>
                    <a:pt x="179" y="132"/>
                  </a:lnTo>
                  <a:lnTo>
                    <a:pt x="177" y="105"/>
                  </a:lnTo>
                  <a:lnTo>
                    <a:pt x="169" y="80"/>
                  </a:lnTo>
                  <a:lnTo>
                    <a:pt x="162" y="55"/>
                  </a:lnTo>
                  <a:lnTo>
                    <a:pt x="148" y="37"/>
                  </a:lnTo>
                  <a:lnTo>
                    <a:pt x="134" y="18"/>
                  </a:lnTo>
                  <a:lnTo>
                    <a:pt x="118" y="6"/>
                  </a:lnTo>
                  <a:lnTo>
                    <a:pt x="101" y="0"/>
                  </a:lnTo>
                  <a:lnTo>
                    <a:pt x="83" y="0"/>
                  </a:lnTo>
                  <a:lnTo>
                    <a:pt x="65" y="3"/>
                  </a:lnTo>
                  <a:lnTo>
                    <a:pt x="49" y="15"/>
                  </a:lnTo>
                  <a:lnTo>
                    <a:pt x="34" y="28"/>
                  </a:lnTo>
                  <a:lnTo>
                    <a:pt x="22" y="49"/>
                  </a:lnTo>
                  <a:lnTo>
                    <a:pt x="12" y="71"/>
                  </a:lnTo>
                  <a:lnTo>
                    <a:pt x="4" y="95"/>
                  </a:lnTo>
                  <a:lnTo>
                    <a:pt x="0" y="123"/>
                  </a:lnTo>
                  <a:lnTo>
                    <a:pt x="0" y="151"/>
                  </a:lnTo>
                  <a:lnTo>
                    <a:pt x="2" y="178"/>
                  </a:lnTo>
                  <a:lnTo>
                    <a:pt x="8" y="203"/>
                  </a:lnTo>
                  <a:lnTo>
                    <a:pt x="18" y="228"/>
                  </a:lnTo>
                  <a:lnTo>
                    <a:pt x="30" y="246"/>
                  </a:lnTo>
                  <a:lnTo>
                    <a:pt x="43" y="261"/>
                  </a:lnTo>
                  <a:lnTo>
                    <a:pt x="59" y="274"/>
                  </a:lnTo>
                  <a:lnTo>
                    <a:pt x="77" y="280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6" name="Freeform 27"/>
            <p:cNvSpPr/>
            <p:nvPr/>
          </p:nvSpPr>
          <p:spPr>
            <a:xfrm>
              <a:off x="2079" y="2272"/>
              <a:ext cx="179" cy="280"/>
            </a:xfrm>
            <a:custGeom>
              <a:avLst/>
              <a:gdLst>
                <a:gd name="txL" fmla="*/ 0 w 179"/>
                <a:gd name="txT" fmla="*/ 0 h 280"/>
                <a:gd name="txR" fmla="*/ 179 w 179"/>
                <a:gd name="txB" fmla="*/ 280 h 280"/>
              </a:gdLst>
              <a:ahLst/>
              <a:cxnLst>
                <a:cxn ang="0">
                  <a:pos x="77" y="280"/>
                </a:cxn>
                <a:cxn ang="0">
                  <a:pos x="94" y="280"/>
                </a:cxn>
                <a:cxn ang="0">
                  <a:pos x="112" y="277"/>
                </a:cxn>
                <a:cxn ang="0">
                  <a:pos x="128" y="265"/>
                </a:cxn>
                <a:cxn ang="0">
                  <a:pos x="144" y="249"/>
                </a:cxn>
                <a:cxn ang="0">
                  <a:pos x="155" y="231"/>
                </a:cxn>
                <a:cxn ang="0">
                  <a:pos x="167" y="210"/>
                </a:cxn>
                <a:cxn ang="0">
                  <a:pos x="175" y="185"/>
                </a:cxn>
                <a:cxn ang="0">
                  <a:pos x="179" y="157"/>
                </a:cxn>
                <a:cxn ang="0">
                  <a:pos x="179" y="130"/>
                </a:cxn>
                <a:cxn ang="0">
                  <a:pos x="177" y="102"/>
                </a:cxn>
                <a:cxn ang="0">
                  <a:pos x="169" y="77"/>
                </a:cxn>
                <a:cxn ang="0">
                  <a:pos x="161" y="53"/>
                </a:cxn>
                <a:cxn ang="0">
                  <a:pos x="148" y="34"/>
                </a:cxn>
                <a:cxn ang="0">
                  <a:pos x="134" y="19"/>
                </a:cxn>
                <a:cxn ang="0">
                  <a:pos x="118" y="7"/>
                </a:cxn>
                <a:cxn ang="0">
                  <a:pos x="100" y="0"/>
                </a:cxn>
                <a:cxn ang="0">
                  <a:pos x="83" y="0"/>
                </a:cxn>
                <a:cxn ang="0">
                  <a:pos x="65" y="3"/>
                </a:cxn>
                <a:cxn ang="0">
                  <a:pos x="49" y="13"/>
                </a:cxn>
                <a:cxn ang="0">
                  <a:pos x="33" y="28"/>
                </a:cxn>
                <a:cxn ang="0">
                  <a:pos x="22" y="47"/>
                </a:cxn>
                <a:cxn ang="0">
                  <a:pos x="12" y="68"/>
                </a:cxn>
                <a:cxn ang="0">
                  <a:pos x="4" y="93"/>
                </a:cxn>
                <a:cxn ang="0">
                  <a:pos x="0" y="120"/>
                </a:cxn>
                <a:cxn ang="0">
                  <a:pos x="0" y="148"/>
                </a:cxn>
                <a:cxn ang="0">
                  <a:pos x="2" y="176"/>
                </a:cxn>
                <a:cxn ang="0">
                  <a:pos x="8" y="200"/>
                </a:cxn>
                <a:cxn ang="0">
                  <a:pos x="18" y="225"/>
                </a:cxn>
                <a:cxn ang="0">
                  <a:pos x="30" y="243"/>
                </a:cxn>
                <a:cxn ang="0">
                  <a:pos x="43" y="262"/>
                </a:cxn>
                <a:cxn ang="0">
                  <a:pos x="59" y="274"/>
                </a:cxn>
                <a:cxn ang="0">
                  <a:pos x="77" y="280"/>
                </a:cxn>
              </a:cxnLst>
              <a:rect l="txL" t="txT" r="txR" b="txB"/>
              <a:pathLst>
                <a:path w="179" h="280">
                  <a:moveTo>
                    <a:pt x="77" y="280"/>
                  </a:moveTo>
                  <a:lnTo>
                    <a:pt x="94" y="280"/>
                  </a:lnTo>
                  <a:lnTo>
                    <a:pt x="112" y="277"/>
                  </a:lnTo>
                  <a:lnTo>
                    <a:pt x="128" y="265"/>
                  </a:lnTo>
                  <a:lnTo>
                    <a:pt x="144" y="249"/>
                  </a:lnTo>
                  <a:lnTo>
                    <a:pt x="155" y="231"/>
                  </a:lnTo>
                  <a:lnTo>
                    <a:pt x="167" y="210"/>
                  </a:lnTo>
                  <a:lnTo>
                    <a:pt x="175" y="185"/>
                  </a:lnTo>
                  <a:lnTo>
                    <a:pt x="179" y="157"/>
                  </a:lnTo>
                  <a:lnTo>
                    <a:pt x="179" y="130"/>
                  </a:lnTo>
                  <a:lnTo>
                    <a:pt x="177" y="102"/>
                  </a:lnTo>
                  <a:lnTo>
                    <a:pt x="169" y="77"/>
                  </a:lnTo>
                  <a:lnTo>
                    <a:pt x="161" y="53"/>
                  </a:lnTo>
                  <a:lnTo>
                    <a:pt x="148" y="34"/>
                  </a:lnTo>
                  <a:lnTo>
                    <a:pt x="134" y="19"/>
                  </a:lnTo>
                  <a:lnTo>
                    <a:pt x="118" y="7"/>
                  </a:lnTo>
                  <a:lnTo>
                    <a:pt x="100" y="0"/>
                  </a:lnTo>
                  <a:lnTo>
                    <a:pt x="83" y="0"/>
                  </a:lnTo>
                  <a:lnTo>
                    <a:pt x="65" y="3"/>
                  </a:lnTo>
                  <a:lnTo>
                    <a:pt x="49" y="13"/>
                  </a:lnTo>
                  <a:lnTo>
                    <a:pt x="33" y="28"/>
                  </a:lnTo>
                  <a:lnTo>
                    <a:pt x="22" y="47"/>
                  </a:lnTo>
                  <a:lnTo>
                    <a:pt x="12" y="68"/>
                  </a:lnTo>
                  <a:lnTo>
                    <a:pt x="4" y="93"/>
                  </a:lnTo>
                  <a:lnTo>
                    <a:pt x="0" y="120"/>
                  </a:lnTo>
                  <a:lnTo>
                    <a:pt x="0" y="148"/>
                  </a:lnTo>
                  <a:lnTo>
                    <a:pt x="2" y="176"/>
                  </a:lnTo>
                  <a:lnTo>
                    <a:pt x="8" y="200"/>
                  </a:lnTo>
                  <a:lnTo>
                    <a:pt x="18" y="225"/>
                  </a:lnTo>
                  <a:lnTo>
                    <a:pt x="30" y="243"/>
                  </a:lnTo>
                  <a:lnTo>
                    <a:pt x="43" y="262"/>
                  </a:lnTo>
                  <a:lnTo>
                    <a:pt x="59" y="274"/>
                  </a:lnTo>
                  <a:lnTo>
                    <a:pt x="77" y="280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7" name="Freeform 28"/>
            <p:cNvSpPr/>
            <p:nvPr/>
          </p:nvSpPr>
          <p:spPr>
            <a:xfrm>
              <a:off x="2610" y="655"/>
              <a:ext cx="297" cy="458"/>
            </a:xfrm>
            <a:custGeom>
              <a:avLst/>
              <a:gdLst>
                <a:gd name="txL" fmla="*/ 0 w 297"/>
                <a:gd name="txT" fmla="*/ 0 h 458"/>
                <a:gd name="txR" fmla="*/ 297 w 297"/>
                <a:gd name="txB" fmla="*/ 458 h 458"/>
              </a:gdLst>
              <a:ahLst/>
              <a:cxnLst>
                <a:cxn ang="0">
                  <a:pos x="128" y="458"/>
                </a:cxn>
                <a:cxn ang="0">
                  <a:pos x="160" y="458"/>
                </a:cxn>
                <a:cxn ang="0">
                  <a:pos x="187" y="452"/>
                </a:cxn>
                <a:cxn ang="0">
                  <a:pos x="215" y="434"/>
                </a:cxn>
                <a:cxn ang="0">
                  <a:pos x="238" y="412"/>
                </a:cxn>
                <a:cxn ang="0">
                  <a:pos x="260" y="381"/>
                </a:cxn>
                <a:cxn ang="0">
                  <a:pos x="278" y="344"/>
                </a:cxn>
                <a:cxn ang="0">
                  <a:pos x="290" y="304"/>
                </a:cxn>
                <a:cxn ang="0">
                  <a:pos x="295" y="258"/>
                </a:cxn>
                <a:cxn ang="0">
                  <a:pos x="297" y="212"/>
                </a:cxn>
                <a:cxn ang="0">
                  <a:pos x="291" y="169"/>
                </a:cxn>
                <a:cxn ang="0">
                  <a:pos x="282" y="126"/>
                </a:cxn>
                <a:cxn ang="0">
                  <a:pos x="268" y="89"/>
                </a:cxn>
                <a:cxn ang="0">
                  <a:pos x="248" y="58"/>
                </a:cxn>
                <a:cxn ang="0">
                  <a:pos x="225" y="31"/>
                </a:cxn>
                <a:cxn ang="0">
                  <a:pos x="199" y="12"/>
                </a:cxn>
                <a:cxn ang="0">
                  <a:pos x="169" y="3"/>
                </a:cxn>
                <a:cxn ang="0">
                  <a:pos x="138" y="0"/>
                </a:cxn>
                <a:cxn ang="0">
                  <a:pos x="110" y="9"/>
                </a:cxn>
                <a:cxn ang="0">
                  <a:pos x="83" y="25"/>
                </a:cxn>
                <a:cxn ang="0">
                  <a:pos x="59" y="46"/>
                </a:cxn>
                <a:cxn ang="0">
                  <a:pos x="38" y="77"/>
                </a:cxn>
                <a:cxn ang="0">
                  <a:pos x="20" y="111"/>
                </a:cxn>
                <a:cxn ang="0">
                  <a:pos x="8" y="154"/>
                </a:cxn>
                <a:cxn ang="0">
                  <a:pos x="2" y="197"/>
                </a:cxn>
                <a:cxn ang="0">
                  <a:pos x="0" y="243"/>
                </a:cxn>
                <a:cxn ang="0">
                  <a:pos x="6" y="289"/>
                </a:cxn>
                <a:cxn ang="0">
                  <a:pos x="16" y="329"/>
                </a:cxn>
                <a:cxn ang="0">
                  <a:pos x="30" y="369"/>
                </a:cxn>
                <a:cxn ang="0">
                  <a:pos x="49" y="400"/>
                </a:cxn>
                <a:cxn ang="0">
                  <a:pos x="73" y="427"/>
                </a:cxn>
                <a:cxn ang="0">
                  <a:pos x="99" y="446"/>
                </a:cxn>
                <a:cxn ang="0">
                  <a:pos x="128" y="458"/>
                </a:cxn>
              </a:cxnLst>
              <a:rect l="txL" t="txT" r="txR" b="txB"/>
              <a:pathLst>
                <a:path w="297" h="458">
                  <a:moveTo>
                    <a:pt x="128" y="458"/>
                  </a:moveTo>
                  <a:lnTo>
                    <a:pt x="160" y="458"/>
                  </a:lnTo>
                  <a:lnTo>
                    <a:pt x="187" y="452"/>
                  </a:lnTo>
                  <a:lnTo>
                    <a:pt x="215" y="434"/>
                  </a:lnTo>
                  <a:lnTo>
                    <a:pt x="238" y="412"/>
                  </a:lnTo>
                  <a:lnTo>
                    <a:pt x="260" y="381"/>
                  </a:lnTo>
                  <a:lnTo>
                    <a:pt x="278" y="344"/>
                  </a:lnTo>
                  <a:lnTo>
                    <a:pt x="290" y="304"/>
                  </a:lnTo>
                  <a:lnTo>
                    <a:pt x="295" y="258"/>
                  </a:lnTo>
                  <a:lnTo>
                    <a:pt x="297" y="212"/>
                  </a:lnTo>
                  <a:lnTo>
                    <a:pt x="291" y="169"/>
                  </a:lnTo>
                  <a:lnTo>
                    <a:pt x="282" y="126"/>
                  </a:lnTo>
                  <a:lnTo>
                    <a:pt x="268" y="89"/>
                  </a:lnTo>
                  <a:lnTo>
                    <a:pt x="248" y="58"/>
                  </a:lnTo>
                  <a:lnTo>
                    <a:pt x="225" y="31"/>
                  </a:lnTo>
                  <a:lnTo>
                    <a:pt x="199" y="12"/>
                  </a:lnTo>
                  <a:lnTo>
                    <a:pt x="169" y="3"/>
                  </a:lnTo>
                  <a:lnTo>
                    <a:pt x="138" y="0"/>
                  </a:lnTo>
                  <a:lnTo>
                    <a:pt x="110" y="9"/>
                  </a:lnTo>
                  <a:lnTo>
                    <a:pt x="83" y="25"/>
                  </a:lnTo>
                  <a:lnTo>
                    <a:pt x="59" y="46"/>
                  </a:lnTo>
                  <a:lnTo>
                    <a:pt x="38" y="77"/>
                  </a:lnTo>
                  <a:lnTo>
                    <a:pt x="20" y="111"/>
                  </a:lnTo>
                  <a:lnTo>
                    <a:pt x="8" y="154"/>
                  </a:lnTo>
                  <a:lnTo>
                    <a:pt x="2" y="197"/>
                  </a:lnTo>
                  <a:lnTo>
                    <a:pt x="0" y="243"/>
                  </a:lnTo>
                  <a:lnTo>
                    <a:pt x="6" y="289"/>
                  </a:lnTo>
                  <a:lnTo>
                    <a:pt x="16" y="329"/>
                  </a:lnTo>
                  <a:lnTo>
                    <a:pt x="30" y="369"/>
                  </a:lnTo>
                  <a:lnTo>
                    <a:pt x="49" y="400"/>
                  </a:lnTo>
                  <a:lnTo>
                    <a:pt x="73" y="427"/>
                  </a:lnTo>
                  <a:lnTo>
                    <a:pt x="99" y="446"/>
                  </a:lnTo>
                  <a:lnTo>
                    <a:pt x="128" y="458"/>
                  </a:lnTo>
                  <a:close/>
                </a:path>
              </a:pathLst>
            </a:custGeom>
            <a:solidFill>
              <a:srgbClr val="7F7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8" name="Freeform 29"/>
            <p:cNvSpPr/>
            <p:nvPr/>
          </p:nvSpPr>
          <p:spPr>
            <a:xfrm>
              <a:off x="2069" y="0"/>
              <a:ext cx="1139" cy="3035"/>
            </a:xfrm>
            <a:custGeom>
              <a:avLst/>
              <a:gdLst>
                <a:gd name="txL" fmla="*/ 0 w 1139"/>
                <a:gd name="txT" fmla="*/ 0 h 3035"/>
                <a:gd name="txR" fmla="*/ 1139 w 1139"/>
                <a:gd name="txB" fmla="*/ 3035 h 3035"/>
              </a:gdLst>
              <a:ahLst/>
              <a:cxnLst>
                <a:cxn ang="0">
                  <a:pos x="1071" y="2601"/>
                </a:cxn>
                <a:cxn ang="0">
                  <a:pos x="1023" y="2709"/>
                </a:cxn>
                <a:cxn ang="0">
                  <a:pos x="933" y="2641"/>
                </a:cxn>
                <a:cxn ang="0">
                  <a:pos x="937" y="2565"/>
                </a:cxn>
                <a:cxn ang="0">
                  <a:pos x="958" y="2515"/>
                </a:cxn>
                <a:cxn ang="0">
                  <a:pos x="1027" y="2503"/>
                </a:cxn>
                <a:cxn ang="0">
                  <a:pos x="1106" y="2601"/>
                </a:cxn>
                <a:cxn ang="0">
                  <a:pos x="1069" y="2478"/>
                </a:cxn>
                <a:cxn ang="0">
                  <a:pos x="1027" y="2445"/>
                </a:cxn>
                <a:cxn ang="0">
                  <a:pos x="996" y="2442"/>
                </a:cxn>
                <a:cxn ang="0">
                  <a:pos x="941" y="2466"/>
                </a:cxn>
                <a:cxn ang="0">
                  <a:pos x="964" y="1802"/>
                </a:cxn>
                <a:cxn ang="0">
                  <a:pos x="882" y="1676"/>
                </a:cxn>
                <a:cxn ang="0">
                  <a:pos x="1086" y="1737"/>
                </a:cxn>
                <a:cxn ang="0">
                  <a:pos x="1031" y="1608"/>
                </a:cxn>
                <a:cxn ang="0">
                  <a:pos x="766" y="1110"/>
                </a:cxn>
                <a:cxn ang="0">
                  <a:pos x="842" y="987"/>
                </a:cxn>
                <a:cxn ang="0">
                  <a:pos x="821" y="895"/>
                </a:cxn>
                <a:cxn ang="0">
                  <a:pos x="754" y="1061"/>
                </a:cxn>
                <a:cxn ang="0">
                  <a:pos x="705" y="1138"/>
                </a:cxn>
                <a:cxn ang="0">
                  <a:pos x="649" y="1430"/>
                </a:cxn>
                <a:cxn ang="0">
                  <a:pos x="663" y="1135"/>
                </a:cxn>
                <a:cxn ang="0">
                  <a:pos x="681" y="1085"/>
                </a:cxn>
                <a:cxn ang="0">
                  <a:pos x="608" y="1036"/>
                </a:cxn>
                <a:cxn ang="0">
                  <a:pos x="581" y="787"/>
                </a:cxn>
                <a:cxn ang="0">
                  <a:pos x="685" y="686"/>
                </a:cxn>
                <a:cxn ang="0">
                  <a:pos x="777" y="735"/>
                </a:cxn>
                <a:cxn ang="0">
                  <a:pos x="854" y="858"/>
                </a:cxn>
                <a:cxn ang="0">
                  <a:pos x="785" y="676"/>
                </a:cxn>
                <a:cxn ang="0">
                  <a:pos x="712" y="498"/>
                </a:cxn>
                <a:cxn ang="0">
                  <a:pos x="770" y="430"/>
                </a:cxn>
                <a:cxn ang="0">
                  <a:pos x="651" y="458"/>
                </a:cxn>
                <a:cxn ang="0">
                  <a:pos x="547" y="775"/>
                </a:cxn>
                <a:cxn ang="0">
                  <a:pos x="378" y="1451"/>
                </a:cxn>
                <a:cxn ang="0">
                  <a:pos x="409" y="1476"/>
                </a:cxn>
                <a:cxn ang="0">
                  <a:pos x="211" y="1436"/>
                </a:cxn>
                <a:cxn ang="0">
                  <a:pos x="201" y="1553"/>
                </a:cxn>
                <a:cxn ang="0">
                  <a:pos x="276" y="1657"/>
                </a:cxn>
                <a:cxn ang="0">
                  <a:pos x="187" y="2309"/>
                </a:cxn>
                <a:cxn ang="0">
                  <a:pos x="138" y="2260"/>
                </a:cxn>
                <a:cxn ang="0">
                  <a:pos x="106" y="2251"/>
                </a:cxn>
                <a:cxn ang="0">
                  <a:pos x="51" y="2275"/>
                </a:cxn>
                <a:cxn ang="0">
                  <a:pos x="0" y="2405"/>
                </a:cxn>
                <a:cxn ang="0">
                  <a:pos x="47" y="2352"/>
                </a:cxn>
                <a:cxn ang="0">
                  <a:pos x="126" y="2312"/>
                </a:cxn>
                <a:cxn ang="0">
                  <a:pos x="169" y="2371"/>
                </a:cxn>
                <a:cxn ang="0">
                  <a:pos x="175" y="2417"/>
                </a:cxn>
                <a:cxn ang="0">
                  <a:pos x="132" y="2518"/>
                </a:cxn>
                <a:cxn ang="0">
                  <a:pos x="0" y="2411"/>
                </a:cxn>
                <a:cxn ang="0">
                  <a:pos x="65" y="2568"/>
                </a:cxn>
                <a:cxn ang="0">
                  <a:pos x="59" y="2700"/>
                </a:cxn>
                <a:cxn ang="0">
                  <a:pos x="156" y="2561"/>
                </a:cxn>
                <a:cxn ang="0">
                  <a:pos x="211" y="2423"/>
                </a:cxn>
                <a:cxn ang="0">
                  <a:pos x="352" y="1636"/>
                </a:cxn>
                <a:cxn ang="0">
                  <a:pos x="616" y="1737"/>
                </a:cxn>
                <a:cxn ang="0">
                  <a:pos x="669" y="1750"/>
                </a:cxn>
                <a:cxn ang="0">
                  <a:pos x="895" y="2586"/>
                </a:cxn>
                <a:cxn ang="0">
                  <a:pos x="941" y="2740"/>
                </a:cxn>
                <a:cxn ang="0">
                  <a:pos x="986" y="2767"/>
                </a:cxn>
                <a:cxn ang="0">
                  <a:pos x="1014" y="2795"/>
                </a:cxn>
              </a:cxnLst>
              <a:rect l="txL" t="txT" r="txR" b="txB"/>
              <a:pathLst>
                <a:path w="1139" h="3035">
                  <a:moveTo>
                    <a:pt x="1106" y="2614"/>
                  </a:moveTo>
                  <a:lnTo>
                    <a:pt x="1106" y="2611"/>
                  </a:lnTo>
                  <a:lnTo>
                    <a:pt x="1106" y="2608"/>
                  </a:lnTo>
                  <a:lnTo>
                    <a:pt x="1106" y="2605"/>
                  </a:lnTo>
                  <a:lnTo>
                    <a:pt x="1106" y="2601"/>
                  </a:lnTo>
                  <a:lnTo>
                    <a:pt x="1071" y="2595"/>
                  </a:lnTo>
                  <a:lnTo>
                    <a:pt x="1071" y="2598"/>
                  </a:lnTo>
                  <a:lnTo>
                    <a:pt x="1071" y="2601"/>
                  </a:lnTo>
                  <a:lnTo>
                    <a:pt x="1071" y="2608"/>
                  </a:lnTo>
                  <a:lnTo>
                    <a:pt x="1071" y="2611"/>
                  </a:lnTo>
                  <a:lnTo>
                    <a:pt x="1069" y="2632"/>
                  </a:lnTo>
                  <a:lnTo>
                    <a:pt x="1063" y="2654"/>
                  </a:lnTo>
                  <a:lnTo>
                    <a:pt x="1057" y="2672"/>
                  </a:lnTo>
                  <a:lnTo>
                    <a:pt x="1047" y="2688"/>
                  </a:lnTo>
                  <a:lnTo>
                    <a:pt x="1037" y="2700"/>
                  </a:lnTo>
                  <a:lnTo>
                    <a:pt x="1023" y="2709"/>
                  </a:lnTo>
                  <a:lnTo>
                    <a:pt x="1010" y="2715"/>
                  </a:lnTo>
                  <a:lnTo>
                    <a:pt x="996" y="2715"/>
                  </a:lnTo>
                  <a:lnTo>
                    <a:pt x="982" y="2712"/>
                  </a:lnTo>
                  <a:lnTo>
                    <a:pt x="970" y="2706"/>
                  </a:lnTo>
                  <a:lnTo>
                    <a:pt x="958" y="2694"/>
                  </a:lnTo>
                  <a:lnTo>
                    <a:pt x="947" y="2678"/>
                  </a:lnTo>
                  <a:lnTo>
                    <a:pt x="939" y="2660"/>
                  </a:lnTo>
                  <a:lnTo>
                    <a:pt x="933" y="2641"/>
                  </a:lnTo>
                  <a:lnTo>
                    <a:pt x="931" y="2620"/>
                  </a:lnTo>
                  <a:lnTo>
                    <a:pt x="929" y="2598"/>
                  </a:lnTo>
                  <a:lnTo>
                    <a:pt x="929" y="2592"/>
                  </a:lnTo>
                  <a:lnTo>
                    <a:pt x="931" y="2583"/>
                  </a:lnTo>
                  <a:lnTo>
                    <a:pt x="931" y="2577"/>
                  </a:lnTo>
                  <a:lnTo>
                    <a:pt x="933" y="2571"/>
                  </a:lnTo>
                  <a:lnTo>
                    <a:pt x="935" y="2571"/>
                  </a:lnTo>
                  <a:lnTo>
                    <a:pt x="937" y="2565"/>
                  </a:lnTo>
                  <a:lnTo>
                    <a:pt x="937" y="2558"/>
                  </a:lnTo>
                  <a:lnTo>
                    <a:pt x="937" y="2555"/>
                  </a:lnTo>
                  <a:lnTo>
                    <a:pt x="939" y="2549"/>
                  </a:lnTo>
                  <a:lnTo>
                    <a:pt x="943" y="2543"/>
                  </a:lnTo>
                  <a:lnTo>
                    <a:pt x="945" y="2534"/>
                  </a:lnTo>
                  <a:lnTo>
                    <a:pt x="949" y="2528"/>
                  </a:lnTo>
                  <a:lnTo>
                    <a:pt x="953" y="2521"/>
                  </a:lnTo>
                  <a:lnTo>
                    <a:pt x="958" y="2515"/>
                  </a:lnTo>
                  <a:lnTo>
                    <a:pt x="964" y="2509"/>
                  </a:lnTo>
                  <a:lnTo>
                    <a:pt x="970" y="2503"/>
                  </a:lnTo>
                  <a:lnTo>
                    <a:pt x="976" y="2500"/>
                  </a:lnTo>
                  <a:lnTo>
                    <a:pt x="988" y="2497"/>
                  </a:lnTo>
                  <a:lnTo>
                    <a:pt x="998" y="2494"/>
                  </a:lnTo>
                  <a:lnTo>
                    <a:pt x="1010" y="2494"/>
                  </a:lnTo>
                  <a:lnTo>
                    <a:pt x="1019" y="2497"/>
                  </a:lnTo>
                  <a:lnTo>
                    <a:pt x="1027" y="2503"/>
                  </a:lnTo>
                  <a:lnTo>
                    <a:pt x="1037" y="2509"/>
                  </a:lnTo>
                  <a:lnTo>
                    <a:pt x="1045" y="2518"/>
                  </a:lnTo>
                  <a:lnTo>
                    <a:pt x="1053" y="2531"/>
                  </a:lnTo>
                  <a:lnTo>
                    <a:pt x="1059" y="2546"/>
                  </a:lnTo>
                  <a:lnTo>
                    <a:pt x="1065" y="2561"/>
                  </a:lnTo>
                  <a:lnTo>
                    <a:pt x="1069" y="2577"/>
                  </a:lnTo>
                  <a:lnTo>
                    <a:pt x="1071" y="2595"/>
                  </a:lnTo>
                  <a:lnTo>
                    <a:pt x="1106" y="2601"/>
                  </a:lnTo>
                  <a:lnTo>
                    <a:pt x="1104" y="2571"/>
                  </a:lnTo>
                  <a:lnTo>
                    <a:pt x="1098" y="2543"/>
                  </a:lnTo>
                  <a:lnTo>
                    <a:pt x="1090" y="2518"/>
                  </a:lnTo>
                  <a:lnTo>
                    <a:pt x="1078" y="2494"/>
                  </a:lnTo>
                  <a:lnTo>
                    <a:pt x="1076" y="2491"/>
                  </a:lnTo>
                  <a:lnTo>
                    <a:pt x="1075" y="2485"/>
                  </a:lnTo>
                  <a:lnTo>
                    <a:pt x="1071" y="2482"/>
                  </a:lnTo>
                  <a:lnTo>
                    <a:pt x="1069" y="2478"/>
                  </a:lnTo>
                  <a:lnTo>
                    <a:pt x="1069" y="2475"/>
                  </a:lnTo>
                  <a:lnTo>
                    <a:pt x="1069" y="2475"/>
                  </a:lnTo>
                  <a:lnTo>
                    <a:pt x="1067" y="2475"/>
                  </a:lnTo>
                  <a:lnTo>
                    <a:pt x="1067" y="2475"/>
                  </a:lnTo>
                  <a:lnTo>
                    <a:pt x="1033" y="2251"/>
                  </a:lnTo>
                  <a:lnTo>
                    <a:pt x="998" y="2245"/>
                  </a:lnTo>
                  <a:lnTo>
                    <a:pt x="1027" y="2445"/>
                  </a:lnTo>
                  <a:lnTo>
                    <a:pt x="1027" y="2445"/>
                  </a:lnTo>
                  <a:lnTo>
                    <a:pt x="1027" y="2445"/>
                  </a:lnTo>
                  <a:lnTo>
                    <a:pt x="1027" y="2445"/>
                  </a:lnTo>
                  <a:lnTo>
                    <a:pt x="1027" y="2445"/>
                  </a:lnTo>
                  <a:lnTo>
                    <a:pt x="1021" y="2442"/>
                  </a:lnTo>
                  <a:lnTo>
                    <a:pt x="1017" y="2442"/>
                  </a:lnTo>
                  <a:lnTo>
                    <a:pt x="1012" y="2442"/>
                  </a:lnTo>
                  <a:lnTo>
                    <a:pt x="1006" y="2442"/>
                  </a:lnTo>
                  <a:lnTo>
                    <a:pt x="996" y="2442"/>
                  </a:lnTo>
                  <a:lnTo>
                    <a:pt x="986" y="2442"/>
                  </a:lnTo>
                  <a:lnTo>
                    <a:pt x="976" y="2445"/>
                  </a:lnTo>
                  <a:lnTo>
                    <a:pt x="966" y="2448"/>
                  </a:lnTo>
                  <a:lnTo>
                    <a:pt x="960" y="2451"/>
                  </a:lnTo>
                  <a:lnTo>
                    <a:pt x="956" y="2454"/>
                  </a:lnTo>
                  <a:lnTo>
                    <a:pt x="951" y="2457"/>
                  </a:lnTo>
                  <a:lnTo>
                    <a:pt x="947" y="2460"/>
                  </a:lnTo>
                  <a:lnTo>
                    <a:pt x="941" y="2466"/>
                  </a:lnTo>
                  <a:lnTo>
                    <a:pt x="935" y="2472"/>
                  </a:lnTo>
                  <a:lnTo>
                    <a:pt x="929" y="2482"/>
                  </a:lnTo>
                  <a:lnTo>
                    <a:pt x="925" y="2488"/>
                  </a:lnTo>
                  <a:lnTo>
                    <a:pt x="817" y="1756"/>
                  </a:lnTo>
                  <a:lnTo>
                    <a:pt x="935" y="1839"/>
                  </a:lnTo>
                  <a:lnTo>
                    <a:pt x="998" y="2245"/>
                  </a:lnTo>
                  <a:lnTo>
                    <a:pt x="1033" y="2251"/>
                  </a:lnTo>
                  <a:lnTo>
                    <a:pt x="964" y="1802"/>
                  </a:lnTo>
                  <a:lnTo>
                    <a:pt x="935" y="1780"/>
                  </a:lnTo>
                  <a:lnTo>
                    <a:pt x="919" y="1682"/>
                  </a:lnTo>
                  <a:lnTo>
                    <a:pt x="882" y="1676"/>
                  </a:lnTo>
                  <a:lnTo>
                    <a:pt x="893" y="1750"/>
                  </a:lnTo>
                  <a:lnTo>
                    <a:pt x="838" y="1710"/>
                  </a:lnTo>
                  <a:lnTo>
                    <a:pt x="823" y="1617"/>
                  </a:lnTo>
                  <a:lnTo>
                    <a:pt x="876" y="1627"/>
                  </a:lnTo>
                  <a:lnTo>
                    <a:pt x="882" y="1676"/>
                  </a:lnTo>
                  <a:lnTo>
                    <a:pt x="919" y="1682"/>
                  </a:lnTo>
                  <a:lnTo>
                    <a:pt x="911" y="1636"/>
                  </a:lnTo>
                  <a:lnTo>
                    <a:pt x="1025" y="1660"/>
                  </a:lnTo>
                  <a:lnTo>
                    <a:pt x="1015" y="1777"/>
                  </a:lnTo>
                  <a:lnTo>
                    <a:pt x="1116" y="1796"/>
                  </a:lnTo>
                  <a:lnTo>
                    <a:pt x="1134" y="1581"/>
                  </a:lnTo>
                  <a:lnTo>
                    <a:pt x="1100" y="1571"/>
                  </a:lnTo>
                  <a:lnTo>
                    <a:pt x="1086" y="1737"/>
                  </a:lnTo>
                  <a:lnTo>
                    <a:pt x="1055" y="1731"/>
                  </a:lnTo>
                  <a:lnTo>
                    <a:pt x="1069" y="1553"/>
                  </a:lnTo>
                  <a:lnTo>
                    <a:pt x="1100" y="1559"/>
                  </a:lnTo>
                  <a:lnTo>
                    <a:pt x="1100" y="1571"/>
                  </a:lnTo>
                  <a:lnTo>
                    <a:pt x="1134" y="1581"/>
                  </a:lnTo>
                  <a:lnTo>
                    <a:pt x="1139" y="1516"/>
                  </a:lnTo>
                  <a:lnTo>
                    <a:pt x="1041" y="1494"/>
                  </a:lnTo>
                  <a:lnTo>
                    <a:pt x="1031" y="1608"/>
                  </a:lnTo>
                  <a:lnTo>
                    <a:pt x="903" y="1581"/>
                  </a:lnTo>
                  <a:lnTo>
                    <a:pt x="899" y="1559"/>
                  </a:lnTo>
                  <a:lnTo>
                    <a:pt x="866" y="1553"/>
                  </a:lnTo>
                  <a:lnTo>
                    <a:pt x="866" y="1571"/>
                  </a:lnTo>
                  <a:lnTo>
                    <a:pt x="813" y="1562"/>
                  </a:lnTo>
                  <a:lnTo>
                    <a:pt x="738" y="1129"/>
                  </a:lnTo>
                  <a:lnTo>
                    <a:pt x="752" y="1122"/>
                  </a:lnTo>
                  <a:lnTo>
                    <a:pt x="766" y="1110"/>
                  </a:lnTo>
                  <a:lnTo>
                    <a:pt x="779" y="1101"/>
                  </a:lnTo>
                  <a:lnTo>
                    <a:pt x="791" y="1085"/>
                  </a:lnTo>
                  <a:lnTo>
                    <a:pt x="866" y="1553"/>
                  </a:lnTo>
                  <a:lnTo>
                    <a:pt x="899" y="1559"/>
                  </a:lnTo>
                  <a:lnTo>
                    <a:pt x="821" y="1049"/>
                  </a:lnTo>
                  <a:lnTo>
                    <a:pt x="817" y="1049"/>
                  </a:lnTo>
                  <a:lnTo>
                    <a:pt x="831" y="1018"/>
                  </a:lnTo>
                  <a:lnTo>
                    <a:pt x="842" y="987"/>
                  </a:lnTo>
                  <a:lnTo>
                    <a:pt x="850" y="953"/>
                  </a:lnTo>
                  <a:lnTo>
                    <a:pt x="854" y="919"/>
                  </a:lnTo>
                  <a:lnTo>
                    <a:pt x="854" y="913"/>
                  </a:lnTo>
                  <a:lnTo>
                    <a:pt x="854" y="910"/>
                  </a:lnTo>
                  <a:lnTo>
                    <a:pt x="854" y="904"/>
                  </a:lnTo>
                  <a:lnTo>
                    <a:pt x="856" y="901"/>
                  </a:lnTo>
                  <a:lnTo>
                    <a:pt x="821" y="892"/>
                  </a:lnTo>
                  <a:lnTo>
                    <a:pt x="821" y="895"/>
                  </a:lnTo>
                  <a:lnTo>
                    <a:pt x="821" y="901"/>
                  </a:lnTo>
                  <a:lnTo>
                    <a:pt x="821" y="904"/>
                  </a:lnTo>
                  <a:lnTo>
                    <a:pt x="821" y="910"/>
                  </a:lnTo>
                  <a:lnTo>
                    <a:pt x="815" y="947"/>
                  </a:lnTo>
                  <a:lnTo>
                    <a:pt x="805" y="984"/>
                  </a:lnTo>
                  <a:lnTo>
                    <a:pt x="791" y="1015"/>
                  </a:lnTo>
                  <a:lnTo>
                    <a:pt x="773" y="1039"/>
                  </a:lnTo>
                  <a:lnTo>
                    <a:pt x="754" y="1061"/>
                  </a:lnTo>
                  <a:lnTo>
                    <a:pt x="732" y="1076"/>
                  </a:lnTo>
                  <a:lnTo>
                    <a:pt x="710" y="1085"/>
                  </a:lnTo>
                  <a:lnTo>
                    <a:pt x="685" y="1085"/>
                  </a:lnTo>
                  <a:lnTo>
                    <a:pt x="681" y="1138"/>
                  </a:lnTo>
                  <a:lnTo>
                    <a:pt x="687" y="1138"/>
                  </a:lnTo>
                  <a:lnTo>
                    <a:pt x="693" y="1138"/>
                  </a:lnTo>
                  <a:lnTo>
                    <a:pt x="699" y="1138"/>
                  </a:lnTo>
                  <a:lnTo>
                    <a:pt x="705" y="1138"/>
                  </a:lnTo>
                  <a:lnTo>
                    <a:pt x="775" y="1553"/>
                  </a:lnTo>
                  <a:lnTo>
                    <a:pt x="687" y="1534"/>
                  </a:lnTo>
                  <a:lnTo>
                    <a:pt x="689" y="1507"/>
                  </a:lnTo>
                  <a:lnTo>
                    <a:pt x="655" y="1501"/>
                  </a:lnTo>
                  <a:lnTo>
                    <a:pt x="653" y="1528"/>
                  </a:lnTo>
                  <a:lnTo>
                    <a:pt x="624" y="1522"/>
                  </a:lnTo>
                  <a:lnTo>
                    <a:pt x="632" y="1427"/>
                  </a:lnTo>
                  <a:lnTo>
                    <a:pt x="649" y="1430"/>
                  </a:lnTo>
                  <a:lnTo>
                    <a:pt x="653" y="1378"/>
                  </a:lnTo>
                  <a:lnTo>
                    <a:pt x="602" y="1365"/>
                  </a:lnTo>
                  <a:lnTo>
                    <a:pt x="590" y="1513"/>
                  </a:lnTo>
                  <a:lnTo>
                    <a:pt x="502" y="1494"/>
                  </a:lnTo>
                  <a:lnTo>
                    <a:pt x="640" y="1125"/>
                  </a:lnTo>
                  <a:lnTo>
                    <a:pt x="648" y="1129"/>
                  </a:lnTo>
                  <a:lnTo>
                    <a:pt x="655" y="1132"/>
                  </a:lnTo>
                  <a:lnTo>
                    <a:pt x="663" y="1135"/>
                  </a:lnTo>
                  <a:lnTo>
                    <a:pt x="671" y="1138"/>
                  </a:lnTo>
                  <a:lnTo>
                    <a:pt x="673" y="1138"/>
                  </a:lnTo>
                  <a:lnTo>
                    <a:pt x="677" y="1138"/>
                  </a:lnTo>
                  <a:lnTo>
                    <a:pt x="679" y="1138"/>
                  </a:lnTo>
                  <a:lnTo>
                    <a:pt x="681" y="1138"/>
                  </a:lnTo>
                  <a:lnTo>
                    <a:pt x="685" y="1085"/>
                  </a:lnTo>
                  <a:lnTo>
                    <a:pt x="683" y="1085"/>
                  </a:lnTo>
                  <a:lnTo>
                    <a:pt x="681" y="1085"/>
                  </a:lnTo>
                  <a:lnTo>
                    <a:pt x="677" y="1085"/>
                  </a:lnTo>
                  <a:lnTo>
                    <a:pt x="675" y="1082"/>
                  </a:lnTo>
                  <a:lnTo>
                    <a:pt x="663" y="1079"/>
                  </a:lnTo>
                  <a:lnTo>
                    <a:pt x="651" y="1073"/>
                  </a:lnTo>
                  <a:lnTo>
                    <a:pt x="640" y="1067"/>
                  </a:lnTo>
                  <a:lnTo>
                    <a:pt x="628" y="1058"/>
                  </a:lnTo>
                  <a:lnTo>
                    <a:pt x="618" y="1049"/>
                  </a:lnTo>
                  <a:lnTo>
                    <a:pt x="608" y="1036"/>
                  </a:lnTo>
                  <a:lnTo>
                    <a:pt x="598" y="1021"/>
                  </a:lnTo>
                  <a:lnTo>
                    <a:pt x="590" y="1006"/>
                  </a:lnTo>
                  <a:lnTo>
                    <a:pt x="577" y="972"/>
                  </a:lnTo>
                  <a:lnTo>
                    <a:pt x="569" y="935"/>
                  </a:lnTo>
                  <a:lnTo>
                    <a:pt x="565" y="898"/>
                  </a:lnTo>
                  <a:lnTo>
                    <a:pt x="565" y="858"/>
                  </a:lnTo>
                  <a:lnTo>
                    <a:pt x="571" y="821"/>
                  </a:lnTo>
                  <a:lnTo>
                    <a:pt x="581" y="787"/>
                  </a:lnTo>
                  <a:lnTo>
                    <a:pt x="594" y="753"/>
                  </a:lnTo>
                  <a:lnTo>
                    <a:pt x="614" y="726"/>
                  </a:lnTo>
                  <a:lnTo>
                    <a:pt x="624" y="713"/>
                  </a:lnTo>
                  <a:lnTo>
                    <a:pt x="636" y="704"/>
                  </a:lnTo>
                  <a:lnTo>
                    <a:pt x="648" y="698"/>
                  </a:lnTo>
                  <a:lnTo>
                    <a:pt x="659" y="692"/>
                  </a:lnTo>
                  <a:lnTo>
                    <a:pt x="671" y="689"/>
                  </a:lnTo>
                  <a:lnTo>
                    <a:pt x="685" y="686"/>
                  </a:lnTo>
                  <a:lnTo>
                    <a:pt x="697" y="686"/>
                  </a:lnTo>
                  <a:lnTo>
                    <a:pt x="710" y="689"/>
                  </a:lnTo>
                  <a:lnTo>
                    <a:pt x="722" y="692"/>
                  </a:lnTo>
                  <a:lnTo>
                    <a:pt x="734" y="698"/>
                  </a:lnTo>
                  <a:lnTo>
                    <a:pt x="746" y="704"/>
                  </a:lnTo>
                  <a:lnTo>
                    <a:pt x="758" y="713"/>
                  </a:lnTo>
                  <a:lnTo>
                    <a:pt x="768" y="723"/>
                  </a:lnTo>
                  <a:lnTo>
                    <a:pt x="777" y="735"/>
                  </a:lnTo>
                  <a:lnTo>
                    <a:pt x="787" y="750"/>
                  </a:lnTo>
                  <a:lnTo>
                    <a:pt x="795" y="766"/>
                  </a:lnTo>
                  <a:lnTo>
                    <a:pt x="807" y="793"/>
                  </a:lnTo>
                  <a:lnTo>
                    <a:pt x="815" y="827"/>
                  </a:lnTo>
                  <a:lnTo>
                    <a:pt x="821" y="858"/>
                  </a:lnTo>
                  <a:lnTo>
                    <a:pt x="821" y="892"/>
                  </a:lnTo>
                  <a:lnTo>
                    <a:pt x="856" y="901"/>
                  </a:lnTo>
                  <a:lnTo>
                    <a:pt x="854" y="858"/>
                  </a:lnTo>
                  <a:lnTo>
                    <a:pt x="848" y="812"/>
                  </a:lnTo>
                  <a:lnTo>
                    <a:pt x="838" y="772"/>
                  </a:lnTo>
                  <a:lnTo>
                    <a:pt x="823" y="732"/>
                  </a:lnTo>
                  <a:lnTo>
                    <a:pt x="817" y="720"/>
                  </a:lnTo>
                  <a:lnTo>
                    <a:pt x="809" y="707"/>
                  </a:lnTo>
                  <a:lnTo>
                    <a:pt x="801" y="698"/>
                  </a:lnTo>
                  <a:lnTo>
                    <a:pt x="793" y="686"/>
                  </a:lnTo>
                  <a:lnTo>
                    <a:pt x="785" y="676"/>
                  </a:lnTo>
                  <a:lnTo>
                    <a:pt x="775" y="667"/>
                  </a:lnTo>
                  <a:lnTo>
                    <a:pt x="768" y="658"/>
                  </a:lnTo>
                  <a:lnTo>
                    <a:pt x="758" y="652"/>
                  </a:lnTo>
                  <a:lnTo>
                    <a:pt x="768" y="541"/>
                  </a:lnTo>
                  <a:lnTo>
                    <a:pt x="732" y="532"/>
                  </a:lnTo>
                  <a:lnTo>
                    <a:pt x="724" y="630"/>
                  </a:lnTo>
                  <a:lnTo>
                    <a:pt x="701" y="624"/>
                  </a:lnTo>
                  <a:lnTo>
                    <a:pt x="712" y="498"/>
                  </a:lnTo>
                  <a:lnTo>
                    <a:pt x="736" y="504"/>
                  </a:lnTo>
                  <a:lnTo>
                    <a:pt x="732" y="532"/>
                  </a:lnTo>
                  <a:lnTo>
                    <a:pt x="768" y="541"/>
                  </a:lnTo>
                  <a:lnTo>
                    <a:pt x="771" y="483"/>
                  </a:lnTo>
                  <a:lnTo>
                    <a:pt x="799" y="489"/>
                  </a:lnTo>
                  <a:lnTo>
                    <a:pt x="805" y="415"/>
                  </a:lnTo>
                  <a:lnTo>
                    <a:pt x="771" y="409"/>
                  </a:lnTo>
                  <a:lnTo>
                    <a:pt x="770" y="430"/>
                  </a:lnTo>
                  <a:lnTo>
                    <a:pt x="691" y="412"/>
                  </a:lnTo>
                  <a:lnTo>
                    <a:pt x="720" y="58"/>
                  </a:lnTo>
                  <a:lnTo>
                    <a:pt x="799" y="77"/>
                  </a:lnTo>
                  <a:lnTo>
                    <a:pt x="771" y="409"/>
                  </a:lnTo>
                  <a:lnTo>
                    <a:pt x="805" y="415"/>
                  </a:lnTo>
                  <a:lnTo>
                    <a:pt x="838" y="31"/>
                  </a:lnTo>
                  <a:lnTo>
                    <a:pt x="691" y="0"/>
                  </a:lnTo>
                  <a:lnTo>
                    <a:pt x="651" y="458"/>
                  </a:lnTo>
                  <a:lnTo>
                    <a:pt x="681" y="464"/>
                  </a:lnTo>
                  <a:lnTo>
                    <a:pt x="665" y="637"/>
                  </a:lnTo>
                  <a:lnTo>
                    <a:pt x="640" y="646"/>
                  </a:lnTo>
                  <a:lnTo>
                    <a:pt x="616" y="661"/>
                  </a:lnTo>
                  <a:lnTo>
                    <a:pt x="594" y="683"/>
                  </a:lnTo>
                  <a:lnTo>
                    <a:pt x="577" y="710"/>
                  </a:lnTo>
                  <a:lnTo>
                    <a:pt x="559" y="741"/>
                  </a:lnTo>
                  <a:lnTo>
                    <a:pt x="547" y="775"/>
                  </a:lnTo>
                  <a:lnTo>
                    <a:pt x="537" y="812"/>
                  </a:lnTo>
                  <a:lnTo>
                    <a:pt x="531" y="852"/>
                  </a:lnTo>
                  <a:lnTo>
                    <a:pt x="529" y="886"/>
                  </a:lnTo>
                  <a:lnTo>
                    <a:pt x="531" y="922"/>
                  </a:lnTo>
                  <a:lnTo>
                    <a:pt x="537" y="956"/>
                  </a:lnTo>
                  <a:lnTo>
                    <a:pt x="545" y="990"/>
                  </a:lnTo>
                  <a:lnTo>
                    <a:pt x="543" y="990"/>
                  </a:lnTo>
                  <a:lnTo>
                    <a:pt x="378" y="1451"/>
                  </a:lnTo>
                  <a:lnTo>
                    <a:pt x="415" y="1458"/>
                  </a:lnTo>
                  <a:lnTo>
                    <a:pt x="565" y="1042"/>
                  </a:lnTo>
                  <a:lnTo>
                    <a:pt x="575" y="1061"/>
                  </a:lnTo>
                  <a:lnTo>
                    <a:pt x="585" y="1076"/>
                  </a:lnTo>
                  <a:lnTo>
                    <a:pt x="596" y="1089"/>
                  </a:lnTo>
                  <a:lnTo>
                    <a:pt x="608" y="1101"/>
                  </a:lnTo>
                  <a:lnTo>
                    <a:pt x="465" y="1488"/>
                  </a:lnTo>
                  <a:lnTo>
                    <a:pt x="409" y="1476"/>
                  </a:lnTo>
                  <a:lnTo>
                    <a:pt x="415" y="1458"/>
                  </a:lnTo>
                  <a:lnTo>
                    <a:pt x="378" y="1451"/>
                  </a:lnTo>
                  <a:lnTo>
                    <a:pt x="372" y="1470"/>
                  </a:lnTo>
                  <a:lnTo>
                    <a:pt x="276" y="1448"/>
                  </a:lnTo>
                  <a:lnTo>
                    <a:pt x="285" y="1335"/>
                  </a:lnTo>
                  <a:lnTo>
                    <a:pt x="187" y="1313"/>
                  </a:lnTo>
                  <a:lnTo>
                    <a:pt x="177" y="1430"/>
                  </a:lnTo>
                  <a:lnTo>
                    <a:pt x="211" y="1436"/>
                  </a:lnTo>
                  <a:lnTo>
                    <a:pt x="215" y="1375"/>
                  </a:lnTo>
                  <a:lnTo>
                    <a:pt x="246" y="1381"/>
                  </a:lnTo>
                  <a:lnTo>
                    <a:pt x="242" y="1442"/>
                  </a:lnTo>
                  <a:lnTo>
                    <a:pt x="240" y="1442"/>
                  </a:lnTo>
                  <a:lnTo>
                    <a:pt x="236" y="1494"/>
                  </a:lnTo>
                  <a:lnTo>
                    <a:pt x="236" y="1494"/>
                  </a:lnTo>
                  <a:lnTo>
                    <a:pt x="232" y="1559"/>
                  </a:lnTo>
                  <a:lnTo>
                    <a:pt x="201" y="1553"/>
                  </a:lnTo>
                  <a:lnTo>
                    <a:pt x="211" y="1436"/>
                  </a:lnTo>
                  <a:lnTo>
                    <a:pt x="177" y="1430"/>
                  </a:lnTo>
                  <a:lnTo>
                    <a:pt x="162" y="1596"/>
                  </a:lnTo>
                  <a:lnTo>
                    <a:pt x="262" y="1617"/>
                  </a:lnTo>
                  <a:lnTo>
                    <a:pt x="272" y="1501"/>
                  </a:lnTo>
                  <a:lnTo>
                    <a:pt x="354" y="1519"/>
                  </a:lnTo>
                  <a:lnTo>
                    <a:pt x="307" y="1648"/>
                  </a:lnTo>
                  <a:lnTo>
                    <a:pt x="276" y="1657"/>
                  </a:lnTo>
                  <a:lnTo>
                    <a:pt x="122" y="2094"/>
                  </a:lnTo>
                  <a:lnTo>
                    <a:pt x="160" y="2100"/>
                  </a:lnTo>
                  <a:lnTo>
                    <a:pt x="297" y="1704"/>
                  </a:lnTo>
                  <a:lnTo>
                    <a:pt x="427" y="1676"/>
                  </a:lnTo>
                  <a:lnTo>
                    <a:pt x="199" y="2337"/>
                  </a:lnTo>
                  <a:lnTo>
                    <a:pt x="195" y="2328"/>
                  </a:lnTo>
                  <a:lnTo>
                    <a:pt x="191" y="2319"/>
                  </a:lnTo>
                  <a:lnTo>
                    <a:pt x="187" y="2309"/>
                  </a:lnTo>
                  <a:lnTo>
                    <a:pt x="181" y="2300"/>
                  </a:lnTo>
                  <a:lnTo>
                    <a:pt x="177" y="2294"/>
                  </a:lnTo>
                  <a:lnTo>
                    <a:pt x="173" y="2291"/>
                  </a:lnTo>
                  <a:lnTo>
                    <a:pt x="169" y="2285"/>
                  </a:lnTo>
                  <a:lnTo>
                    <a:pt x="165" y="2282"/>
                  </a:lnTo>
                  <a:lnTo>
                    <a:pt x="156" y="2272"/>
                  </a:lnTo>
                  <a:lnTo>
                    <a:pt x="148" y="2266"/>
                  </a:lnTo>
                  <a:lnTo>
                    <a:pt x="138" y="2260"/>
                  </a:lnTo>
                  <a:lnTo>
                    <a:pt x="128" y="2257"/>
                  </a:lnTo>
                  <a:lnTo>
                    <a:pt x="122" y="2254"/>
                  </a:lnTo>
                  <a:lnTo>
                    <a:pt x="118" y="2254"/>
                  </a:lnTo>
                  <a:lnTo>
                    <a:pt x="112" y="2251"/>
                  </a:lnTo>
                  <a:lnTo>
                    <a:pt x="106" y="2251"/>
                  </a:lnTo>
                  <a:lnTo>
                    <a:pt x="106" y="2251"/>
                  </a:lnTo>
                  <a:lnTo>
                    <a:pt x="106" y="2251"/>
                  </a:lnTo>
                  <a:lnTo>
                    <a:pt x="106" y="2251"/>
                  </a:lnTo>
                  <a:lnTo>
                    <a:pt x="106" y="2251"/>
                  </a:lnTo>
                  <a:lnTo>
                    <a:pt x="160" y="2100"/>
                  </a:lnTo>
                  <a:lnTo>
                    <a:pt x="122" y="2094"/>
                  </a:lnTo>
                  <a:lnTo>
                    <a:pt x="63" y="2263"/>
                  </a:lnTo>
                  <a:lnTo>
                    <a:pt x="61" y="2269"/>
                  </a:lnTo>
                  <a:lnTo>
                    <a:pt x="57" y="2272"/>
                  </a:lnTo>
                  <a:lnTo>
                    <a:pt x="55" y="2272"/>
                  </a:lnTo>
                  <a:lnTo>
                    <a:pt x="51" y="2275"/>
                  </a:lnTo>
                  <a:lnTo>
                    <a:pt x="47" y="2279"/>
                  </a:lnTo>
                  <a:lnTo>
                    <a:pt x="32" y="2300"/>
                  </a:lnTo>
                  <a:lnTo>
                    <a:pt x="18" y="2325"/>
                  </a:lnTo>
                  <a:lnTo>
                    <a:pt x="8" y="2352"/>
                  </a:lnTo>
                  <a:lnTo>
                    <a:pt x="2" y="2383"/>
                  </a:lnTo>
                  <a:lnTo>
                    <a:pt x="0" y="2389"/>
                  </a:lnTo>
                  <a:lnTo>
                    <a:pt x="0" y="2395"/>
                  </a:lnTo>
                  <a:lnTo>
                    <a:pt x="0" y="2405"/>
                  </a:lnTo>
                  <a:lnTo>
                    <a:pt x="0" y="2411"/>
                  </a:lnTo>
                  <a:lnTo>
                    <a:pt x="34" y="2420"/>
                  </a:lnTo>
                  <a:lnTo>
                    <a:pt x="34" y="2414"/>
                  </a:lnTo>
                  <a:lnTo>
                    <a:pt x="34" y="2405"/>
                  </a:lnTo>
                  <a:lnTo>
                    <a:pt x="34" y="2398"/>
                  </a:lnTo>
                  <a:lnTo>
                    <a:pt x="36" y="2392"/>
                  </a:lnTo>
                  <a:lnTo>
                    <a:pt x="40" y="2371"/>
                  </a:lnTo>
                  <a:lnTo>
                    <a:pt x="47" y="2352"/>
                  </a:lnTo>
                  <a:lnTo>
                    <a:pt x="55" y="2337"/>
                  </a:lnTo>
                  <a:lnTo>
                    <a:pt x="67" y="2325"/>
                  </a:lnTo>
                  <a:lnTo>
                    <a:pt x="77" y="2315"/>
                  </a:lnTo>
                  <a:lnTo>
                    <a:pt x="87" y="2309"/>
                  </a:lnTo>
                  <a:lnTo>
                    <a:pt x="97" y="2306"/>
                  </a:lnTo>
                  <a:lnTo>
                    <a:pt x="106" y="2306"/>
                  </a:lnTo>
                  <a:lnTo>
                    <a:pt x="116" y="2309"/>
                  </a:lnTo>
                  <a:lnTo>
                    <a:pt x="126" y="2312"/>
                  </a:lnTo>
                  <a:lnTo>
                    <a:pt x="136" y="2319"/>
                  </a:lnTo>
                  <a:lnTo>
                    <a:pt x="146" y="2325"/>
                  </a:lnTo>
                  <a:lnTo>
                    <a:pt x="152" y="2331"/>
                  </a:lnTo>
                  <a:lnTo>
                    <a:pt x="156" y="2340"/>
                  </a:lnTo>
                  <a:lnTo>
                    <a:pt x="162" y="2346"/>
                  </a:lnTo>
                  <a:lnTo>
                    <a:pt x="165" y="2355"/>
                  </a:lnTo>
                  <a:lnTo>
                    <a:pt x="167" y="2362"/>
                  </a:lnTo>
                  <a:lnTo>
                    <a:pt x="169" y="2371"/>
                  </a:lnTo>
                  <a:lnTo>
                    <a:pt x="171" y="2380"/>
                  </a:lnTo>
                  <a:lnTo>
                    <a:pt x="173" y="2386"/>
                  </a:lnTo>
                  <a:lnTo>
                    <a:pt x="173" y="2392"/>
                  </a:lnTo>
                  <a:lnTo>
                    <a:pt x="175" y="2398"/>
                  </a:lnTo>
                  <a:lnTo>
                    <a:pt x="175" y="2405"/>
                  </a:lnTo>
                  <a:lnTo>
                    <a:pt x="175" y="2411"/>
                  </a:lnTo>
                  <a:lnTo>
                    <a:pt x="175" y="2411"/>
                  </a:lnTo>
                  <a:lnTo>
                    <a:pt x="175" y="2417"/>
                  </a:lnTo>
                  <a:lnTo>
                    <a:pt x="175" y="2423"/>
                  </a:lnTo>
                  <a:lnTo>
                    <a:pt x="175" y="2432"/>
                  </a:lnTo>
                  <a:lnTo>
                    <a:pt x="175" y="2438"/>
                  </a:lnTo>
                  <a:lnTo>
                    <a:pt x="171" y="2460"/>
                  </a:lnTo>
                  <a:lnTo>
                    <a:pt x="163" y="2478"/>
                  </a:lnTo>
                  <a:lnTo>
                    <a:pt x="156" y="2497"/>
                  </a:lnTo>
                  <a:lnTo>
                    <a:pt x="144" y="2509"/>
                  </a:lnTo>
                  <a:lnTo>
                    <a:pt x="132" y="2518"/>
                  </a:lnTo>
                  <a:lnTo>
                    <a:pt x="118" y="2525"/>
                  </a:lnTo>
                  <a:lnTo>
                    <a:pt x="104" y="2528"/>
                  </a:lnTo>
                  <a:lnTo>
                    <a:pt x="91" y="2525"/>
                  </a:lnTo>
                  <a:lnTo>
                    <a:pt x="67" y="2512"/>
                  </a:lnTo>
                  <a:lnTo>
                    <a:pt x="51" y="2488"/>
                  </a:lnTo>
                  <a:lnTo>
                    <a:pt x="40" y="2457"/>
                  </a:lnTo>
                  <a:lnTo>
                    <a:pt x="34" y="2420"/>
                  </a:lnTo>
                  <a:lnTo>
                    <a:pt x="0" y="2411"/>
                  </a:lnTo>
                  <a:lnTo>
                    <a:pt x="2" y="2442"/>
                  </a:lnTo>
                  <a:lnTo>
                    <a:pt x="8" y="2472"/>
                  </a:lnTo>
                  <a:lnTo>
                    <a:pt x="16" y="2500"/>
                  </a:lnTo>
                  <a:lnTo>
                    <a:pt x="26" y="2525"/>
                  </a:lnTo>
                  <a:lnTo>
                    <a:pt x="26" y="2586"/>
                  </a:lnTo>
                  <a:lnTo>
                    <a:pt x="59" y="2592"/>
                  </a:lnTo>
                  <a:lnTo>
                    <a:pt x="59" y="2565"/>
                  </a:lnTo>
                  <a:lnTo>
                    <a:pt x="65" y="2568"/>
                  </a:lnTo>
                  <a:lnTo>
                    <a:pt x="71" y="2571"/>
                  </a:lnTo>
                  <a:lnTo>
                    <a:pt x="77" y="2574"/>
                  </a:lnTo>
                  <a:lnTo>
                    <a:pt x="83" y="2577"/>
                  </a:lnTo>
                  <a:lnTo>
                    <a:pt x="87" y="2580"/>
                  </a:lnTo>
                  <a:lnTo>
                    <a:pt x="89" y="2580"/>
                  </a:lnTo>
                  <a:lnTo>
                    <a:pt x="93" y="2580"/>
                  </a:lnTo>
                  <a:lnTo>
                    <a:pt x="95" y="2580"/>
                  </a:lnTo>
                  <a:lnTo>
                    <a:pt x="59" y="2700"/>
                  </a:lnTo>
                  <a:lnTo>
                    <a:pt x="59" y="2592"/>
                  </a:lnTo>
                  <a:lnTo>
                    <a:pt x="26" y="2586"/>
                  </a:lnTo>
                  <a:lnTo>
                    <a:pt x="26" y="2829"/>
                  </a:lnTo>
                  <a:lnTo>
                    <a:pt x="57" y="2838"/>
                  </a:lnTo>
                  <a:lnTo>
                    <a:pt x="132" y="2574"/>
                  </a:lnTo>
                  <a:lnTo>
                    <a:pt x="140" y="2571"/>
                  </a:lnTo>
                  <a:lnTo>
                    <a:pt x="148" y="2568"/>
                  </a:lnTo>
                  <a:lnTo>
                    <a:pt x="156" y="2561"/>
                  </a:lnTo>
                  <a:lnTo>
                    <a:pt x="162" y="2555"/>
                  </a:lnTo>
                  <a:lnTo>
                    <a:pt x="177" y="2534"/>
                  </a:lnTo>
                  <a:lnTo>
                    <a:pt x="191" y="2509"/>
                  </a:lnTo>
                  <a:lnTo>
                    <a:pt x="203" y="2482"/>
                  </a:lnTo>
                  <a:lnTo>
                    <a:pt x="209" y="2451"/>
                  </a:lnTo>
                  <a:lnTo>
                    <a:pt x="211" y="2442"/>
                  </a:lnTo>
                  <a:lnTo>
                    <a:pt x="211" y="2432"/>
                  </a:lnTo>
                  <a:lnTo>
                    <a:pt x="211" y="2423"/>
                  </a:lnTo>
                  <a:lnTo>
                    <a:pt x="211" y="2414"/>
                  </a:lnTo>
                  <a:lnTo>
                    <a:pt x="472" y="1654"/>
                  </a:lnTo>
                  <a:lnTo>
                    <a:pt x="490" y="1608"/>
                  </a:lnTo>
                  <a:lnTo>
                    <a:pt x="457" y="1614"/>
                  </a:lnTo>
                  <a:lnTo>
                    <a:pt x="472" y="1574"/>
                  </a:lnTo>
                  <a:lnTo>
                    <a:pt x="435" y="1565"/>
                  </a:lnTo>
                  <a:lnTo>
                    <a:pt x="415" y="1621"/>
                  </a:lnTo>
                  <a:lnTo>
                    <a:pt x="352" y="1636"/>
                  </a:lnTo>
                  <a:lnTo>
                    <a:pt x="392" y="1525"/>
                  </a:lnTo>
                  <a:lnTo>
                    <a:pt x="447" y="1537"/>
                  </a:lnTo>
                  <a:lnTo>
                    <a:pt x="435" y="1565"/>
                  </a:lnTo>
                  <a:lnTo>
                    <a:pt x="472" y="1574"/>
                  </a:lnTo>
                  <a:lnTo>
                    <a:pt x="482" y="1547"/>
                  </a:lnTo>
                  <a:lnTo>
                    <a:pt x="585" y="1568"/>
                  </a:lnTo>
                  <a:lnTo>
                    <a:pt x="571" y="1728"/>
                  </a:lnTo>
                  <a:lnTo>
                    <a:pt x="616" y="1737"/>
                  </a:lnTo>
                  <a:lnTo>
                    <a:pt x="622" y="1685"/>
                  </a:lnTo>
                  <a:lnTo>
                    <a:pt x="610" y="1682"/>
                  </a:lnTo>
                  <a:lnTo>
                    <a:pt x="620" y="1574"/>
                  </a:lnTo>
                  <a:lnTo>
                    <a:pt x="649" y="1581"/>
                  </a:lnTo>
                  <a:lnTo>
                    <a:pt x="640" y="1688"/>
                  </a:lnTo>
                  <a:lnTo>
                    <a:pt x="622" y="1685"/>
                  </a:lnTo>
                  <a:lnTo>
                    <a:pt x="616" y="1737"/>
                  </a:lnTo>
                  <a:lnTo>
                    <a:pt x="669" y="1750"/>
                  </a:lnTo>
                  <a:lnTo>
                    <a:pt x="683" y="1587"/>
                  </a:lnTo>
                  <a:lnTo>
                    <a:pt x="785" y="1608"/>
                  </a:lnTo>
                  <a:lnTo>
                    <a:pt x="799" y="1685"/>
                  </a:lnTo>
                  <a:lnTo>
                    <a:pt x="768" y="1667"/>
                  </a:lnTo>
                  <a:lnTo>
                    <a:pt x="899" y="2558"/>
                  </a:lnTo>
                  <a:lnTo>
                    <a:pt x="897" y="2568"/>
                  </a:lnTo>
                  <a:lnTo>
                    <a:pt x="897" y="2577"/>
                  </a:lnTo>
                  <a:lnTo>
                    <a:pt x="895" y="2586"/>
                  </a:lnTo>
                  <a:lnTo>
                    <a:pt x="895" y="2595"/>
                  </a:lnTo>
                  <a:lnTo>
                    <a:pt x="895" y="2626"/>
                  </a:lnTo>
                  <a:lnTo>
                    <a:pt x="901" y="2660"/>
                  </a:lnTo>
                  <a:lnTo>
                    <a:pt x="909" y="2688"/>
                  </a:lnTo>
                  <a:lnTo>
                    <a:pt x="921" y="2715"/>
                  </a:lnTo>
                  <a:lnTo>
                    <a:pt x="927" y="2724"/>
                  </a:lnTo>
                  <a:lnTo>
                    <a:pt x="935" y="2731"/>
                  </a:lnTo>
                  <a:lnTo>
                    <a:pt x="941" y="2740"/>
                  </a:lnTo>
                  <a:lnTo>
                    <a:pt x="949" y="2746"/>
                  </a:lnTo>
                  <a:lnTo>
                    <a:pt x="974" y="3032"/>
                  </a:lnTo>
                  <a:lnTo>
                    <a:pt x="1008" y="3035"/>
                  </a:lnTo>
                  <a:lnTo>
                    <a:pt x="1049" y="2801"/>
                  </a:lnTo>
                  <a:lnTo>
                    <a:pt x="1014" y="2795"/>
                  </a:lnTo>
                  <a:lnTo>
                    <a:pt x="996" y="2897"/>
                  </a:lnTo>
                  <a:lnTo>
                    <a:pt x="984" y="2767"/>
                  </a:lnTo>
                  <a:lnTo>
                    <a:pt x="986" y="2767"/>
                  </a:lnTo>
                  <a:lnTo>
                    <a:pt x="990" y="2767"/>
                  </a:lnTo>
                  <a:lnTo>
                    <a:pt x="992" y="2767"/>
                  </a:lnTo>
                  <a:lnTo>
                    <a:pt x="994" y="2767"/>
                  </a:lnTo>
                  <a:lnTo>
                    <a:pt x="1002" y="2767"/>
                  </a:lnTo>
                  <a:lnTo>
                    <a:pt x="1008" y="2767"/>
                  </a:lnTo>
                  <a:lnTo>
                    <a:pt x="1014" y="2767"/>
                  </a:lnTo>
                  <a:lnTo>
                    <a:pt x="1019" y="2767"/>
                  </a:lnTo>
                  <a:lnTo>
                    <a:pt x="1014" y="2795"/>
                  </a:lnTo>
                  <a:lnTo>
                    <a:pt x="1049" y="2801"/>
                  </a:lnTo>
                  <a:lnTo>
                    <a:pt x="1059" y="2740"/>
                  </a:lnTo>
                  <a:lnTo>
                    <a:pt x="1076" y="2715"/>
                  </a:lnTo>
                  <a:lnTo>
                    <a:pt x="1092" y="2684"/>
                  </a:lnTo>
                  <a:lnTo>
                    <a:pt x="1102" y="2651"/>
                  </a:lnTo>
                  <a:lnTo>
                    <a:pt x="1106" y="2614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19" name="Freeform 30"/>
            <p:cNvSpPr/>
            <p:nvPr/>
          </p:nvSpPr>
          <p:spPr>
            <a:xfrm>
              <a:off x="2718" y="1378"/>
              <a:ext cx="52" cy="129"/>
            </a:xfrm>
            <a:custGeom>
              <a:avLst/>
              <a:gdLst>
                <a:gd name="txL" fmla="*/ 0 w 52"/>
                <a:gd name="txT" fmla="*/ 0 h 129"/>
                <a:gd name="txR" fmla="*/ 52 w 52"/>
                <a:gd name="txB" fmla="*/ 129 h 129"/>
              </a:gdLst>
              <a:ahLst/>
              <a:cxnLst>
                <a:cxn ang="0">
                  <a:pos x="4" y="0"/>
                </a:cxn>
                <a:cxn ang="0">
                  <a:pos x="0" y="52"/>
                </a:cxn>
                <a:cxn ang="0">
                  <a:pos x="12" y="55"/>
                </a:cxn>
                <a:cxn ang="0">
                  <a:pos x="6" y="123"/>
                </a:cxn>
                <a:cxn ang="0">
                  <a:pos x="40" y="129"/>
                </a:cxn>
                <a:cxn ang="0">
                  <a:pos x="52" y="9"/>
                </a:cxn>
                <a:cxn ang="0">
                  <a:pos x="4" y="0"/>
                </a:cxn>
              </a:cxnLst>
              <a:rect l="txL" t="txT" r="txR" b="txB"/>
              <a:pathLst>
                <a:path w="52" h="129">
                  <a:moveTo>
                    <a:pt x="4" y="0"/>
                  </a:moveTo>
                  <a:lnTo>
                    <a:pt x="0" y="52"/>
                  </a:lnTo>
                  <a:lnTo>
                    <a:pt x="12" y="55"/>
                  </a:lnTo>
                  <a:lnTo>
                    <a:pt x="6" y="123"/>
                  </a:lnTo>
                  <a:lnTo>
                    <a:pt x="40" y="129"/>
                  </a:lnTo>
                  <a:lnTo>
                    <a:pt x="52" y="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96991" name="Line 31"/>
          <p:cNvSpPr/>
          <p:nvPr/>
        </p:nvSpPr>
        <p:spPr>
          <a:xfrm>
            <a:off x="5410200" y="5257800"/>
            <a:ext cx="0" cy="1524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16389" name="Group 32"/>
          <p:cNvGrpSpPr/>
          <p:nvPr/>
        </p:nvGrpSpPr>
        <p:grpSpPr>
          <a:xfrm>
            <a:off x="1066800" y="5257800"/>
            <a:ext cx="2362200" cy="473075"/>
            <a:chOff x="672" y="3312"/>
            <a:chExt cx="1488" cy="298"/>
          </a:xfrm>
        </p:grpSpPr>
        <p:grpSp>
          <p:nvGrpSpPr>
            <p:cNvPr id="16402" name="Group 33"/>
            <p:cNvGrpSpPr/>
            <p:nvPr/>
          </p:nvGrpSpPr>
          <p:grpSpPr>
            <a:xfrm>
              <a:off x="816" y="3312"/>
              <a:ext cx="1152" cy="96"/>
              <a:chOff x="816" y="3312"/>
              <a:chExt cx="1728" cy="96"/>
            </a:xfrm>
          </p:grpSpPr>
          <p:sp>
            <p:nvSpPr>
              <p:cNvPr id="16405" name="Line 34"/>
              <p:cNvSpPr/>
              <p:nvPr/>
            </p:nvSpPr>
            <p:spPr>
              <a:xfrm>
                <a:off x="816" y="3408"/>
                <a:ext cx="1724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406" name="Line 35"/>
              <p:cNvSpPr/>
              <p:nvPr/>
            </p:nvSpPr>
            <p:spPr>
              <a:xfrm>
                <a:off x="816" y="3312"/>
                <a:ext cx="0" cy="96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6407" name="Line 36"/>
              <p:cNvSpPr/>
              <p:nvPr/>
            </p:nvSpPr>
            <p:spPr>
              <a:xfrm>
                <a:off x="2544" y="3312"/>
                <a:ext cx="0" cy="96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6403" name="Text Box 37"/>
            <p:cNvSpPr txBox="1"/>
            <p:nvPr/>
          </p:nvSpPr>
          <p:spPr>
            <a:xfrm>
              <a:off x="672" y="3360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latin typeface="Times New Roman" pitchFamily="18" charset="0"/>
                  <a:ea typeface="宋体" pitchFamily="2" charset="-122"/>
                </a:rPr>
                <a:t>M</a:t>
              </a:r>
              <a:endParaRPr lang="en-US" altLang="zh-CN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6404" name="Text Box 38"/>
            <p:cNvSpPr txBox="1"/>
            <p:nvPr/>
          </p:nvSpPr>
          <p:spPr>
            <a:xfrm>
              <a:off x="1872" y="3360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latin typeface="Times New Roman" pitchFamily="18" charset="0"/>
                  <a:ea typeface="宋体" pitchFamily="2" charset="-122"/>
                </a:rPr>
                <a:t>N</a:t>
              </a:r>
              <a:endParaRPr lang="en-US" altLang="zh-CN" sz="2000" b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6" name="Group 39"/>
          <p:cNvGrpSpPr/>
          <p:nvPr/>
        </p:nvGrpSpPr>
        <p:grpSpPr>
          <a:xfrm>
            <a:off x="3429000" y="5257800"/>
            <a:ext cx="3581400" cy="549275"/>
            <a:chOff x="2160" y="3312"/>
            <a:chExt cx="2256" cy="346"/>
          </a:xfrm>
        </p:grpSpPr>
        <p:sp>
          <p:nvSpPr>
            <p:cNvPr id="16398" name="Line 40"/>
            <p:cNvSpPr/>
            <p:nvPr/>
          </p:nvSpPr>
          <p:spPr>
            <a:xfrm>
              <a:off x="2256" y="3408"/>
              <a:ext cx="196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9" name="Line 41"/>
            <p:cNvSpPr/>
            <p:nvPr/>
          </p:nvSpPr>
          <p:spPr>
            <a:xfrm>
              <a:off x="2256" y="3312"/>
              <a:ext cx="0" cy="96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400" name="Text Box 42"/>
            <p:cNvSpPr txBox="1"/>
            <p:nvPr/>
          </p:nvSpPr>
          <p:spPr>
            <a:xfrm>
              <a:off x="4128" y="3408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2000" b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6401" name="Text Box 43"/>
            <p:cNvSpPr txBox="1"/>
            <p:nvPr/>
          </p:nvSpPr>
          <p:spPr>
            <a:xfrm>
              <a:off x="2160" y="3408"/>
              <a:ext cx="288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latin typeface="Times New Roman" pitchFamily="18" charset="0"/>
                  <a:ea typeface="宋体" pitchFamily="2" charset="-122"/>
                </a:rPr>
                <a:t>O</a:t>
              </a:r>
              <a:endParaRPr lang="en-US" altLang="zh-CN" sz="2000" b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297004" name="Text Box 44"/>
          <p:cNvSpPr txBox="1"/>
          <p:nvPr/>
        </p:nvSpPr>
        <p:spPr>
          <a:xfrm>
            <a:off x="5219700" y="5373688"/>
            <a:ext cx="533400" cy="3968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000" b="1" dirty="0"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97005" name="Text Box 45"/>
          <p:cNvSpPr txBox="1"/>
          <p:nvPr/>
        </p:nvSpPr>
        <p:spPr>
          <a:xfrm>
            <a:off x="1279525" y="5756275"/>
            <a:ext cx="36877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线段</a:t>
            </a:r>
            <a:r>
              <a:rPr lang="en-US" altLang="zh-CN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OB</a:t>
            </a:r>
            <a:r>
              <a:rPr lang="zh-CN" altLang="en-US" sz="24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就是所要画的线段</a:t>
            </a:r>
            <a:endParaRPr lang="zh-CN" altLang="en-US" sz="24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393" name="Text Box 47"/>
          <p:cNvSpPr txBox="1"/>
          <p:nvPr/>
        </p:nvSpPr>
        <p:spPr>
          <a:xfrm>
            <a:off x="684213" y="836613"/>
            <a:ext cx="7200900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FF0000"/>
                </a:solidFill>
                <a:latin typeface="Arial" pitchFamily="34" charset="0"/>
                <a:ea typeface="华文行楷" pitchFamily="2" charset="-122"/>
              </a:rPr>
              <a:t>作一条线段等于已知线段</a:t>
            </a:r>
            <a:endParaRPr lang="zh-CN" altLang="en-US" b="1" dirty="0">
              <a:solidFill>
                <a:srgbClr val="FF0000"/>
              </a:solidFill>
              <a:latin typeface="Arial" pitchFamily="34" charset="0"/>
              <a:ea typeface="华文行楷" pitchFamily="2" charset="-122"/>
            </a:endParaRPr>
          </a:p>
        </p:txBody>
      </p:sp>
      <p:sp>
        <p:nvSpPr>
          <p:cNvPr id="297009" name="Text Box 49"/>
          <p:cNvSpPr txBox="1"/>
          <p:nvPr/>
        </p:nvSpPr>
        <p:spPr>
          <a:xfrm>
            <a:off x="1476375" y="2276475"/>
            <a:ext cx="6480175" cy="8223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    2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、 如果不借助尺子，你能做出一条和已知线段相等的线段吗？</a:t>
            </a:r>
            <a:r>
              <a:rPr lang="zh-CN" altLang="en-US" sz="2400" dirty="0">
                <a:latin typeface="Arial" pitchFamily="34" charset="0"/>
                <a:ea typeface="宋体" pitchFamily="2" charset="-122"/>
              </a:rPr>
              <a:t> </a:t>
            </a:r>
            <a:endParaRPr lang="zh-CN" altLang="en-US" sz="24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6395" name="Text Box 50"/>
          <p:cNvSpPr txBox="1"/>
          <p:nvPr/>
        </p:nvSpPr>
        <p:spPr>
          <a:xfrm>
            <a:off x="1331913" y="1700213"/>
            <a:ext cx="64801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     1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、怎样做一条线段等于已知线段呢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?</a:t>
            </a:r>
            <a:endParaRPr lang="en-US" altLang="zh-CN" sz="24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97011" name="Line 51"/>
          <p:cNvSpPr/>
          <p:nvPr/>
        </p:nvSpPr>
        <p:spPr>
          <a:xfrm>
            <a:off x="3563938" y="5373688"/>
            <a:ext cx="1871662" cy="0"/>
          </a:xfrm>
          <a:prstGeom prst="line">
            <a:avLst/>
          </a:prstGeom>
          <a:ln w="508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12" name="Line 52"/>
          <p:cNvSpPr/>
          <p:nvPr/>
        </p:nvSpPr>
        <p:spPr>
          <a:xfrm>
            <a:off x="1331913" y="5373688"/>
            <a:ext cx="1798637" cy="0"/>
          </a:xfrm>
          <a:prstGeom prst="line">
            <a:avLst/>
          </a:prstGeom>
          <a:ln w="508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6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97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97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4" grpId="0"/>
      <p:bldP spid="297005" grpId="0"/>
      <p:bldP spid="29700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2" descr="拔河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43000" y="3105150"/>
            <a:ext cx="6400800" cy="35242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7411" name="Text Box 3"/>
          <p:cNvSpPr txBox="1"/>
          <p:nvPr/>
        </p:nvSpPr>
        <p:spPr>
          <a:xfrm>
            <a:off x="468313" y="1700213"/>
            <a:ext cx="6172200" cy="10683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　　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拔河比赛马上就要开始了</a:t>
            </a:r>
            <a:r>
              <a:rPr lang="en-US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可红绸布还没绑到绳子上</a:t>
            </a:r>
            <a:r>
              <a:rPr lang="en-US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怎么办</a:t>
            </a:r>
            <a:r>
              <a:rPr lang="en-US" altLang="zh-CN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?</a:t>
            </a:r>
            <a:endParaRPr lang="en-US" altLang="zh-CN" sz="28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84676" name="AutoShape 4"/>
          <p:cNvSpPr/>
          <p:nvPr/>
        </p:nvSpPr>
        <p:spPr>
          <a:xfrm>
            <a:off x="7315200" y="762000"/>
            <a:ext cx="1295400" cy="1676400"/>
          </a:xfrm>
          <a:prstGeom prst="cloudCallout">
            <a:avLst>
              <a:gd name="adj1" fmla="val -66787"/>
              <a:gd name="adj2" fmla="val 85509"/>
            </a:avLst>
          </a:prstGeom>
          <a:solidFill>
            <a:srgbClr val="FFFF00"/>
          </a:solidFill>
          <a:ln w="9525">
            <a:noFill/>
          </a:ln>
        </p:spPr>
        <p:txBody>
          <a:bodyPr/>
          <a:p>
            <a:pPr lvl="0" algn="ctr" eaLnBrk="1" hangingPunct="1"/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紧急求助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lvl="0" algn="ctr" eaLnBrk="1" hangingPunct="1"/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!</a:t>
            </a:r>
            <a:endParaRPr lang="en-US" altLang="zh-CN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413" name="Text Box 6"/>
          <p:cNvSpPr txBox="1"/>
          <p:nvPr/>
        </p:nvSpPr>
        <p:spPr>
          <a:xfrm>
            <a:off x="8172450" y="3860800"/>
            <a:ext cx="971550" cy="19208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活动一</a:t>
            </a:r>
            <a:endParaRPr lang="zh-CN" altLang="en-US" sz="4000" b="1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414" name="Rectangle 7"/>
          <p:cNvSpPr/>
          <p:nvPr/>
        </p:nvSpPr>
        <p:spPr>
          <a:xfrm>
            <a:off x="611188" y="692150"/>
            <a:ext cx="2328862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b="1" dirty="0">
                <a:solidFill>
                  <a:srgbClr val="FF0000"/>
                </a:solidFill>
                <a:latin typeface="Arial" pitchFamily="34" charset="0"/>
                <a:ea typeface="华文行楷" pitchFamily="2" charset="-122"/>
              </a:rPr>
              <a:t>线段的中点</a:t>
            </a:r>
            <a:r>
              <a:rPr lang="zh-CN" altLang="en-US" dirty="0">
                <a:latin typeface="Arial" pitchFamily="34" charset="0"/>
                <a:ea typeface="宋体" pitchFamily="2" charset="-122"/>
              </a:rPr>
              <a:t> </a:t>
            </a:r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4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4" descr="0591721301329986 拷贝"/>
          <p:cNvPicPr>
            <a:picLocks noChangeAspect="1"/>
          </p:cNvPicPr>
          <p:nvPr>
            <p:ph type="body"/>
          </p:nvPr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844675"/>
            <a:ext cx="4267200" cy="4267200"/>
          </a:xfrm>
          <a:ln/>
        </p:spPr>
      </p:pic>
      <p:sp>
        <p:nvSpPr>
          <p:cNvPr id="18435" name="Rectangle 5"/>
          <p:cNvSpPr/>
          <p:nvPr/>
        </p:nvSpPr>
        <p:spPr>
          <a:xfrm>
            <a:off x="900113" y="908050"/>
            <a:ext cx="5173662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b="1" dirty="0">
                <a:solidFill>
                  <a:srgbClr val="FF0000"/>
                </a:solidFill>
                <a:latin typeface="Arial" pitchFamily="34" charset="0"/>
                <a:ea typeface="华文行楷" pitchFamily="2" charset="-122"/>
              </a:rPr>
              <a:t>你能快速找到绳子的中点吗</a:t>
            </a:r>
            <a:r>
              <a:rPr lang="zh-CN" altLang="en-US" dirty="0">
                <a:latin typeface="Arial" pitchFamily="34" charset="0"/>
                <a:ea typeface="宋体" pitchFamily="2" charset="-122"/>
              </a:rPr>
              <a:t> </a:t>
            </a:r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285707" name="20-03-08_1600.wmv">
            <a:hlinkClick r:id="" action="ppaction://media"/>
          </p:cNvPr>
          <p:cNvPicPr>
            <a:picLocks noGrp="1" noRot="1" noChangeAspect="1"/>
          </p:cNvPicPr>
          <p:nvPr>
            <p:ph/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rcRect/>
          <a:stretch>
            <a:fillRect/>
          </a:stretch>
        </p:blipFill>
        <p:spPr>
          <a:xfrm>
            <a:off x="3276600" y="1989138"/>
            <a:ext cx="4751388" cy="3563937"/>
          </a:xfrm>
          <a:ln/>
        </p:spPr>
      </p:pic>
      <p:sp>
        <p:nvSpPr>
          <p:cNvPr id="18437" name="Text Box 12"/>
          <p:cNvSpPr txBox="1"/>
          <p:nvPr/>
        </p:nvSpPr>
        <p:spPr>
          <a:xfrm>
            <a:off x="0" y="6156325"/>
            <a:ext cx="2252663" cy="701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活动二</a:t>
            </a:r>
            <a:endParaRPr lang="zh-CN" altLang="en-US" sz="4000" b="1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5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857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857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5707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5707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2185" name="Text Box 41"/>
          <p:cNvSpPr txBox="1"/>
          <p:nvPr/>
        </p:nvSpPr>
        <p:spPr>
          <a:xfrm>
            <a:off x="5292725" y="5229225"/>
            <a:ext cx="25923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MN-MA=NA</a:t>
            </a:r>
            <a:endParaRPr lang="en-US" altLang="zh-CN" sz="24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62184" name="Text Box 40"/>
          <p:cNvSpPr txBox="1"/>
          <p:nvPr/>
        </p:nvSpPr>
        <p:spPr>
          <a:xfrm>
            <a:off x="5148263" y="4581525"/>
            <a:ext cx="2592387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MA+NA=MN</a:t>
            </a:r>
            <a:endParaRPr lang="en-US" altLang="zh-CN" sz="24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62148" name="Rectangle 4">
            <a:hlinkClick r:id="rId1" action="ppaction://hlinkfile"/>
          </p:cNvPr>
          <p:cNvSpPr/>
          <p:nvPr/>
        </p:nvSpPr>
        <p:spPr>
          <a:xfrm>
            <a:off x="7164388" y="5876925"/>
            <a:ext cx="1979612" cy="576263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r>
              <a:rPr lang="zh-CN" altLang="en-US" sz="2000" b="1" dirty="0">
                <a:latin typeface="Times New Roman" pitchFamily="18" charset="0"/>
                <a:ea typeface="宋体" pitchFamily="2" charset="-122"/>
              </a:rPr>
              <a:t>实例</a:t>
            </a:r>
            <a:endParaRPr lang="zh-CN" altLang="en-US" sz="2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2149" name="Line 5"/>
          <p:cNvSpPr/>
          <p:nvPr/>
        </p:nvSpPr>
        <p:spPr>
          <a:xfrm>
            <a:off x="1331913" y="3860800"/>
            <a:ext cx="4800600" cy="0"/>
          </a:xfrm>
          <a:prstGeom prst="line">
            <a:avLst/>
          </a:prstGeom>
          <a:ln w="889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2150" name="Text Box 6"/>
          <p:cNvSpPr txBox="1"/>
          <p:nvPr/>
        </p:nvSpPr>
        <p:spPr>
          <a:xfrm>
            <a:off x="1042988" y="3860800"/>
            <a:ext cx="8382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b="1" dirty="0">
                <a:latin typeface="Times New Roman" pitchFamily="18" charset="0"/>
                <a:ea typeface="宋体" pitchFamily="2" charset="-122"/>
              </a:rPr>
              <a:t>M</a:t>
            </a:r>
            <a:endParaRPr lang="en-US" altLang="zh-CN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2151" name="Text Box 7"/>
          <p:cNvSpPr txBox="1"/>
          <p:nvPr/>
        </p:nvSpPr>
        <p:spPr>
          <a:xfrm>
            <a:off x="5867400" y="3860800"/>
            <a:ext cx="8382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b="1" dirty="0">
                <a:latin typeface="Times New Roman" pitchFamily="18" charset="0"/>
                <a:ea typeface="宋体" pitchFamily="2" charset="-122"/>
              </a:rPr>
              <a:t>N</a:t>
            </a:r>
            <a:endParaRPr lang="en-US" altLang="zh-CN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2152" name="Oval 8"/>
          <p:cNvSpPr/>
          <p:nvPr/>
        </p:nvSpPr>
        <p:spPr>
          <a:xfrm>
            <a:off x="3779838" y="3789363"/>
            <a:ext cx="152400" cy="1524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zh-CN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62153" name="Text Box 9"/>
          <p:cNvSpPr txBox="1"/>
          <p:nvPr/>
        </p:nvSpPr>
        <p:spPr>
          <a:xfrm>
            <a:off x="3132138" y="3860800"/>
            <a:ext cx="8382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1" eaLnBrk="1" hangingPunct="1">
              <a:spcBef>
                <a:spcPct val="50000"/>
              </a:spcBef>
            </a:pP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2154" name="Text Box 10"/>
          <p:cNvSpPr txBox="1"/>
          <p:nvPr/>
        </p:nvSpPr>
        <p:spPr>
          <a:xfrm>
            <a:off x="1042988" y="1916113"/>
            <a:ext cx="6985000" cy="13731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Times New Roman" pitchFamily="18" charset="0"/>
                <a:ea typeface="宋体" pitchFamily="2" charset="-122"/>
              </a:rPr>
              <a:t>         </a:t>
            </a:r>
            <a:r>
              <a:rPr lang="zh-CN" altLang="en-US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线段</a:t>
            </a:r>
            <a:r>
              <a:rPr lang="en-US" altLang="zh-CN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MN</a:t>
            </a:r>
            <a:r>
              <a:rPr lang="zh-CN" altLang="en-US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上的一点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，把线段</a:t>
            </a:r>
            <a:r>
              <a:rPr lang="en-US" altLang="zh-CN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MN</a:t>
            </a:r>
            <a:r>
              <a:rPr lang="zh-CN" altLang="en-US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分成两条线段</a:t>
            </a:r>
            <a:r>
              <a:rPr lang="en-US" altLang="zh-CN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MA</a:t>
            </a:r>
            <a:r>
              <a:rPr lang="zh-CN" altLang="en-US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、</a:t>
            </a:r>
            <a:r>
              <a:rPr lang="en-US" altLang="zh-CN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NA</a:t>
            </a:r>
            <a:r>
              <a:rPr lang="zh-CN" altLang="en-US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，如果线段</a:t>
            </a:r>
            <a:r>
              <a:rPr lang="en-US" altLang="zh-CN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MA</a:t>
            </a:r>
            <a:r>
              <a:rPr lang="zh-CN" altLang="en-US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与</a:t>
            </a:r>
            <a:r>
              <a:rPr lang="en-US" altLang="zh-CN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NA</a:t>
            </a:r>
            <a:r>
              <a:rPr lang="zh-CN" altLang="en-US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相等，那么点</a:t>
            </a:r>
            <a:r>
              <a:rPr lang="en-US" altLang="zh-CN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A</a:t>
            </a:r>
            <a:r>
              <a:rPr lang="zh-CN" altLang="en-US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就叫线段</a:t>
            </a:r>
            <a:r>
              <a:rPr lang="en-US" altLang="zh-CN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MN</a:t>
            </a:r>
            <a:r>
              <a:rPr lang="zh-CN" altLang="en-US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的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中点</a:t>
            </a:r>
            <a:r>
              <a:rPr lang="zh-CN" altLang="en-US" sz="2800" b="1" dirty="0">
                <a:solidFill>
                  <a:srgbClr val="000099"/>
                </a:solidFill>
                <a:latin typeface="Times New Roman" pitchFamily="18" charset="0"/>
                <a:ea typeface="宋体" pitchFamily="2" charset="-122"/>
              </a:rPr>
              <a:t>。</a:t>
            </a:r>
            <a:endParaRPr lang="zh-CN" altLang="en-US" sz="2800" b="1" dirty="0">
              <a:solidFill>
                <a:srgbClr val="000099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2158" name="Text Box 14"/>
          <p:cNvSpPr txBox="1"/>
          <p:nvPr/>
        </p:nvSpPr>
        <p:spPr>
          <a:xfrm>
            <a:off x="1249363" y="4652963"/>
            <a:ext cx="54102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Times New Roman" pitchFamily="18" charset="0"/>
                <a:ea typeface="宋体" pitchFamily="2" charset="-122"/>
              </a:rPr>
              <a:t>MA=(         )=</a:t>
            </a:r>
            <a:endParaRPr lang="en-US" altLang="zh-CN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2163" name="Text Box 19"/>
          <p:cNvSpPr txBox="1"/>
          <p:nvPr/>
        </p:nvSpPr>
        <p:spPr>
          <a:xfrm>
            <a:off x="3635375" y="4652963"/>
            <a:ext cx="10795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MN</a:t>
            </a:r>
            <a:endParaRPr lang="en-US" altLang="zh-CN" sz="24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62165" name="Text Box 21"/>
          <p:cNvSpPr txBox="1"/>
          <p:nvPr/>
        </p:nvSpPr>
        <p:spPr>
          <a:xfrm>
            <a:off x="2124075" y="4724400"/>
            <a:ext cx="10795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NA</a:t>
            </a:r>
            <a:endParaRPr lang="en-US" altLang="zh-CN" sz="24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62166" name="Text Box 22"/>
          <p:cNvSpPr txBox="1"/>
          <p:nvPr/>
        </p:nvSpPr>
        <p:spPr>
          <a:xfrm>
            <a:off x="1187450" y="5445125"/>
            <a:ext cx="54102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Times New Roman" pitchFamily="18" charset="0"/>
                <a:ea typeface="宋体" pitchFamily="2" charset="-122"/>
              </a:rPr>
              <a:t>MN=(         )=</a:t>
            </a:r>
            <a:endParaRPr lang="en-US" altLang="zh-CN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62167" name="Text Box 23"/>
          <p:cNvSpPr txBox="1"/>
          <p:nvPr/>
        </p:nvSpPr>
        <p:spPr>
          <a:xfrm>
            <a:off x="2051050" y="5445125"/>
            <a:ext cx="10795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2MA  </a:t>
            </a:r>
            <a:endParaRPr lang="en-US" altLang="zh-CN" sz="24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62168" name="Text Box 24"/>
          <p:cNvSpPr txBox="1"/>
          <p:nvPr/>
        </p:nvSpPr>
        <p:spPr>
          <a:xfrm>
            <a:off x="3132138" y="5445125"/>
            <a:ext cx="10795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( 2NA)  </a:t>
            </a:r>
            <a:endParaRPr lang="en-US" altLang="zh-CN" sz="24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9473" name="Rectangle 27"/>
          <p:cNvSpPr/>
          <p:nvPr/>
        </p:nvSpPr>
        <p:spPr>
          <a:xfrm>
            <a:off x="395288" y="620713"/>
            <a:ext cx="5986462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r>
              <a:rPr lang="zh-CN" altLang="en-US" b="1" dirty="0">
                <a:solidFill>
                  <a:srgbClr val="FF0000"/>
                </a:solidFill>
                <a:latin typeface="Arial" pitchFamily="34" charset="0"/>
                <a:ea typeface="华文行楷" pitchFamily="2" charset="-122"/>
              </a:rPr>
              <a:t>活动激趣，领悟线段的中点内涵</a:t>
            </a:r>
            <a:r>
              <a:rPr lang="zh-CN" altLang="en-US" dirty="0">
                <a:latin typeface="Arial" pitchFamily="34" charset="0"/>
                <a:ea typeface="宋体" pitchFamily="2" charset="-122"/>
              </a:rPr>
              <a:t> </a:t>
            </a:r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Group 37"/>
          <p:cNvGrpSpPr/>
          <p:nvPr/>
        </p:nvGrpSpPr>
        <p:grpSpPr>
          <a:xfrm>
            <a:off x="3276600" y="4437063"/>
            <a:ext cx="358775" cy="757237"/>
            <a:chOff x="3379" y="3294"/>
            <a:chExt cx="226" cy="477"/>
          </a:xfrm>
        </p:grpSpPr>
        <p:grpSp>
          <p:nvGrpSpPr>
            <p:cNvPr id="19476" name="Group 31"/>
            <p:cNvGrpSpPr/>
            <p:nvPr/>
          </p:nvGrpSpPr>
          <p:grpSpPr>
            <a:xfrm>
              <a:off x="3379" y="3294"/>
              <a:ext cx="226" cy="477"/>
              <a:chOff x="2018" y="3203"/>
              <a:chExt cx="181" cy="477"/>
            </a:xfrm>
          </p:grpSpPr>
          <p:sp>
            <p:nvSpPr>
              <p:cNvPr id="19478" name="Text Box 32"/>
              <p:cNvSpPr txBox="1"/>
              <p:nvPr/>
            </p:nvSpPr>
            <p:spPr>
              <a:xfrm>
                <a:off x="2018" y="3203"/>
                <a:ext cx="181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dirty="0">
                    <a:latin typeface="Arial" pitchFamily="34" charset="0"/>
                    <a:ea typeface="宋体" pitchFamily="2" charset="-122"/>
                  </a:rPr>
                  <a:t>1</a:t>
                </a:r>
                <a:endParaRPr lang="en-US" altLang="zh-CN" sz="2000" dirty="0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19479" name="Text Box 33"/>
              <p:cNvSpPr txBox="1"/>
              <p:nvPr/>
            </p:nvSpPr>
            <p:spPr>
              <a:xfrm>
                <a:off x="2018" y="3430"/>
                <a:ext cx="181" cy="25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000" dirty="0">
                    <a:latin typeface="Arial" pitchFamily="34" charset="0"/>
                    <a:ea typeface="宋体" pitchFamily="2" charset="-122"/>
                  </a:rPr>
                  <a:t>2</a:t>
                </a:r>
                <a:endParaRPr lang="en-US" altLang="zh-CN" sz="2000" dirty="0">
                  <a:latin typeface="Arial" pitchFamily="34" charset="0"/>
                  <a:ea typeface="宋体" pitchFamily="2" charset="-122"/>
                </a:endParaRPr>
              </a:p>
            </p:txBody>
          </p:sp>
        </p:grpSp>
        <p:sp>
          <p:nvSpPr>
            <p:cNvPr id="19477" name="Line 36"/>
            <p:cNvSpPr/>
            <p:nvPr/>
          </p:nvSpPr>
          <p:spPr>
            <a:xfrm>
              <a:off x="3379" y="3521"/>
              <a:ext cx="18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9475" name="Text Box 38"/>
          <p:cNvSpPr txBox="1"/>
          <p:nvPr/>
        </p:nvSpPr>
        <p:spPr>
          <a:xfrm>
            <a:off x="755650" y="6278563"/>
            <a:ext cx="2663825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rPr>
              <a:t>活动三</a:t>
            </a:r>
            <a:endParaRPr lang="zh-CN" altLang="en-US" b="1" dirty="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2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6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6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62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2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62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6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6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6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62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6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2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2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2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2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2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85" grpId="0"/>
      <p:bldP spid="262184" grpId="0"/>
      <p:bldP spid="262148" grpId="0" animBg="1"/>
      <p:bldP spid="262150" grpId="0"/>
      <p:bldP spid="262151" grpId="0"/>
      <p:bldP spid="262152" grpId="0" animBg="1"/>
      <p:bldP spid="262153" grpId="0"/>
      <p:bldP spid="262154" grpId="0"/>
      <p:bldP spid="262158" grpId="0"/>
      <p:bldP spid="262163" grpId="0"/>
      <p:bldP spid="262165" grpId="0"/>
      <p:bldP spid="262166" grpId="0"/>
      <p:bldP spid="262167" grpId="0"/>
      <p:bldP spid="26216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 descr="图片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0483" name="AutoShape 3"/>
          <p:cNvSpPr>
            <a:spLocks noChangeAspect="1"/>
          </p:cNvSpPr>
          <p:nvPr/>
        </p:nvSpPr>
        <p:spPr>
          <a:xfrm>
            <a:off x="1006475" y="620713"/>
            <a:ext cx="7453313" cy="5351462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8340" name="Arc 4"/>
          <p:cNvSpPr/>
          <p:nvPr/>
        </p:nvSpPr>
        <p:spPr>
          <a:xfrm>
            <a:off x="2771775" y="1916113"/>
            <a:ext cx="3576638" cy="2674937"/>
          </a:xfrm>
          <a:custGeom>
            <a:avLst/>
            <a:gdLst>
              <a:gd name="txL" fmla="*/ 0 w 22936"/>
              <a:gd name="txT" fmla="*/ 0 h 21600"/>
              <a:gd name="txR" fmla="*/ 22936 w 22936"/>
              <a:gd name="txB" fmla="*/ 21600 h 21600"/>
            </a:gdLst>
            <a:ahLst/>
            <a:cxnLst>
              <a:cxn ang="0">
                <a:pos x="0" y="5077"/>
              </a:cxn>
              <a:cxn ang="0">
                <a:pos x="3576638" y="2674937"/>
              </a:cxn>
              <a:cxn ang="0">
                <a:pos x="208336" y="2674937"/>
              </a:cxn>
            </a:cxnLst>
            <a:rect l="txL" t="txT" r="txR" b="txB"/>
            <a:pathLst>
              <a:path w="22936" h="21600" fill="none">
                <a:moveTo>
                  <a:pt x="0" y="41"/>
                </a:moveTo>
                <a:cubicBezTo>
                  <a:pt x="444" y="13"/>
                  <a:pt x="890" y="-1"/>
                  <a:pt x="1336" y="0"/>
                </a:cubicBezTo>
                <a:cubicBezTo>
                  <a:pt x="13265" y="0"/>
                  <a:pt x="22936" y="9670"/>
                  <a:pt x="22936" y="21600"/>
                </a:cubicBezTo>
              </a:path>
              <a:path w="22936" h="21600" stroke="0">
                <a:moveTo>
                  <a:pt x="0" y="41"/>
                </a:moveTo>
                <a:cubicBezTo>
                  <a:pt x="444" y="13"/>
                  <a:pt x="890" y="-1"/>
                  <a:pt x="1336" y="0"/>
                </a:cubicBezTo>
                <a:cubicBezTo>
                  <a:pt x="13265" y="0"/>
                  <a:pt x="22936" y="9670"/>
                  <a:pt x="22936" y="21600"/>
                </a:cubicBezTo>
                <a:lnTo>
                  <a:pt x="1336" y="21600"/>
                </a:lnTo>
                <a:close/>
              </a:path>
            </a:pathLst>
          </a:custGeom>
          <a:noFill/>
          <a:ln w="254000" cap="flat" cmpd="sng">
            <a:solidFill>
              <a:srgbClr val="0033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2" name="Group 5"/>
          <p:cNvGrpSpPr/>
          <p:nvPr/>
        </p:nvGrpSpPr>
        <p:grpSpPr>
          <a:xfrm>
            <a:off x="2647950" y="2127250"/>
            <a:ext cx="3860800" cy="2943225"/>
            <a:chOff x="0" y="0"/>
            <a:chExt cx="2432" cy="1854"/>
          </a:xfrm>
        </p:grpSpPr>
        <p:sp>
          <p:nvSpPr>
            <p:cNvPr id="20501" name="Rectangle 6"/>
            <p:cNvSpPr/>
            <p:nvPr/>
          </p:nvSpPr>
          <p:spPr>
            <a:xfrm rot="18611" flipV="1">
              <a:off x="0" y="1701"/>
              <a:ext cx="2432" cy="153"/>
            </a:xfrm>
            <a:prstGeom prst="rect">
              <a:avLst/>
            </a:prstGeom>
            <a:solidFill>
              <a:srgbClr val="FF00FF"/>
            </a:solidFill>
            <a:ln w="9525">
              <a:noFill/>
              <a:miter/>
            </a:ln>
          </p:spPr>
          <p:txBody>
            <a:bodyPr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0502" name="Rectangle 7"/>
            <p:cNvSpPr/>
            <p:nvPr/>
          </p:nvSpPr>
          <p:spPr>
            <a:xfrm rot="5311022" flipV="1">
              <a:off x="-830" y="830"/>
              <a:ext cx="1839" cy="178"/>
            </a:xfrm>
            <a:prstGeom prst="rect">
              <a:avLst/>
            </a:prstGeom>
            <a:solidFill>
              <a:srgbClr val="FF00FF"/>
            </a:solidFill>
            <a:ln w="9525" cap="flat" cmpd="sng">
              <a:solidFill>
                <a:srgbClr val="FF99C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398344" name="Rectangle 8"/>
          <p:cNvSpPr/>
          <p:nvPr/>
        </p:nvSpPr>
        <p:spPr>
          <a:xfrm rot="2114467" flipV="1">
            <a:off x="2395538" y="3736975"/>
            <a:ext cx="4987925" cy="244475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0487" name="Group 9"/>
          <p:cNvGrpSpPr/>
          <p:nvPr/>
        </p:nvGrpSpPr>
        <p:grpSpPr>
          <a:xfrm>
            <a:off x="5724525" y="3573463"/>
            <a:ext cx="2376488" cy="1800225"/>
            <a:chOff x="0" y="0"/>
            <a:chExt cx="1800" cy="1348"/>
          </a:xfrm>
        </p:grpSpPr>
        <p:pic>
          <p:nvPicPr>
            <p:cNvPr id="20499" name="Picture 10" descr="fj048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80" y="153"/>
              <a:ext cx="1408" cy="1195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0500" name="Text Box 11"/>
            <p:cNvSpPr txBox="1"/>
            <p:nvPr/>
          </p:nvSpPr>
          <p:spPr>
            <a:xfrm>
              <a:off x="0" y="0"/>
              <a:ext cx="1800" cy="78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/>
            <a:p>
              <a:pPr lvl="0" algn="just" eaLnBrk="1" hangingPunct="1"/>
              <a:r>
                <a:rPr lang="zh-CN" altLang="en-US" sz="3600" b="1" dirty="0">
                  <a:solidFill>
                    <a:srgbClr val="993366"/>
                  </a:solidFill>
                  <a:latin typeface="Times New Roman" pitchFamily="18" charset="0"/>
                  <a:ea typeface="华文行楷" pitchFamily="2" charset="-122"/>
                </a:rPr>
                <a:t>教学 楼</a:t>
              </a:r>
              <a:endParaRPr lang="zh-CN" altLang="en-US" sz="3600" dirty="0"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20488" name="Group 12"/>
          <p:cNvGrpSpPr/>
          <p:nvPr/>
        </p:nvGrpSpPr>
        <p:grpSpPr>
          <a:xfrm>
            <a:off x="1403350" y="1052513"/>
            <a:ext cx="2012950" cy="1393825"/>
            <a:chOff x="0" y="0"/>
            <a:chExt cx="1800" cy="1392"/>
          </a:xfrm>
        </p:grpSpPr>
        <p:pic>
          <p:nvPicPr>
            <p:cNvPr id="20497" name="Picture 13" descr="fj00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0"/>
              <a:ext cx="1800" cy="1392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0498" name="Text Box 14"/>
            <p:cNvSpPr txBox="1"/>
            <p:nvPr/>
          </p:nvSpPr>
          <p:spPr>
            <a:xfrm>
              <a:off x="0" y="0"/>
              <a:ext cx="1800" cy="78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/>
            <a:p>
              <a:pPr lvl="0" algn="just" eaLnBrk="1" hangingPunct="1"/>
              <a:r>
                <a:rPr lang="zh-CN" altLang="en-US" sz="3600" b="1" dirty="0">
                  <a:solidFill>
                    <a:srgbClr val="000080"/>
                  </a:solidFill>
                  <a:latin typeface="Times New Roman" pitchFamily="18" charset="0"/>
                  <a:ea typeface="华文行楷" pitchFamily="2" charset="-122"/>
                </a:rPr>
                <a:t>活动  室</a:t>
              </a:r>
              <a:endParaRPr lang="zh-CN" altLang="en-US" sz="3600" dirty="0">
                <a:latin typeface="Arial" pitchFamily="34" charset="0"/>
                <a:ea typeface="宋体" pitchFamily="2" charset="-122"/>
              </a:endParaRPr>
            </a:p>
          </p:txBody>
        </p:sp>
      </p:grpSp>
      <p:pic>
        <p:nvPicPr>
          <p:cNvPr id="398351" name="Picture 15" descr="02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867400" y="4149725"/>
            <a:ext cx="588963" cy="8223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0490" name="WordArt 16"/>
          <p:cNvSpPr/>
          <p:nvPr/>
        </p:nvSpPr>
        <p:spPr>
          <a:xfrm>
            <a:off x="3203575" y="3357563"/>
            <a:ext cx="381000" cy="704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000">
                <a:solidFill>
                  <a:srgbClr val="FF0000"/>
                </a:soli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charset="0"/>
                <a:ea typeface="Arial Black" charset="0"/>
              </a:rPr>
              <a:t>?</a:t>
            </a:r>
            <a:endParaRPr lang="zh-CN" altLang="en-US" sz="4000">
              <a:solidFill>
                <a:srgbClr val="FF0000"/>
              </a:soli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Arial Black" charset="0"/>
              <a:ea typeface="Arial Black" charset="0"/>
            </a:endParaRPr>
          </a:p>
        </p:txBody>
      </p:sp>
      <p:sp>
        <p:nvSpPr>
          <p:cNvPr id="398353" name="Text Box 17"/>
          <p:cNvSpPr txBox="1"/>
          <p:nvPr/>
        </p:nvSpPr>
        <p:spPr>
          <a:xfrm>
            <a:off x="2195513" y="476250"/>
            <a:ext cx="6227762" cy="641350"/>
          </a:xfrm>
          <a:prstGeom prst="rect">
            <a:avLst/>
          </a:prstGeom>
          <a:solidFill>
            <a:srgbClr val="66FF66"/>
          </a:solidFill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3600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</a:rPr>
              <a:t>两点之间线段最短</a:t>
            </a:r>
            <a:r>
              <a:rPr lang="en-US" altLang="zh-CN" sz="3600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</a:rPr>
              <a:t>.</a:t>
            </a:r>
            <a:endParaRPr lang="en-US" altLang="zh-CN" sz="3600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98354" name="Text Box 18"/>
          <p:cNvSpPr txBox="1"/>
          <p:nvPr/>
        </p:nvSpPr>
        <p:spPr>
          <a:xfrm>
            <a:off x="468313" y="1700213"/>
            <a:ext cx="1079500" cy="39354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连接两点的线段的</a:t>
            </a:r>
            <a:r>
              <a:rPr lang="zh-CN" altLang="en-US" sz="2800" b="1" u="sng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长度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叫做两点间的距离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98355" name="Line 19"/>
          <p:cNvSpPr/>
          <p:nvPr/>
        </p:nvSpPr>
        <p:spPr>
          <a:xfrm flipH="1" flipV="1">
            <a:off x="2843213" y="2349500"/>
            <a:ext cx="3457575" cy="2447925"/>
          </a:xfrm>
          <a:prstGeom prst="line">
            <a:avLst/>
          </a:prstGeom>
          <a:ln w="38100" cap="sq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8356" name="Oval 20"/>
          <p:cNvSpPr/>
          <p:nvPr/>
        </p:nvSpPr>
        <p:spPr>
          <a:xfrm>
            <a:off x="6300788" y="4797425"/>
            <a:ext cx="82550" cy="87313"/>
          </a:xfrm>
          <a:prstGeom prst="ellipse">
            <a:avLst/>
          </a:prstGeom>
          <a:solidFill>
            <a:srgbClr val="000000"/>
          </a:solidFill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8357" name="Oval 21"/>
          <p:cNvSpPr/>
          <p:nvPr/>
        </p:nvSpPr>
        <p:spPr>
          <a:xfrm>
            <a:off x="2760663" y="2276475"/>
            <a:ext cx="82550" cy="87313"/>
          </a:xfrm>
          <a:prstGeom prst="ellipse">
            <a:avLst/>
          </a:prstGeom>
          <a:solidFill>
            <a:srgbClr val="000000"/>
          </a:solidFill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0496" name="Text Box 22"/>
          <p:cNvSpPr txBox="1"/>
          <p:nvPr/>
        </p:nvSpPr>
        <p:spPr>
          <a:xfrm>
            <a:off x="0" y="381000"/>
            <a:ext cx="22860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FF3300"/>
                </a:solidFill>
                <a:latin typeface="Times New Roman" pitchFamily="18" charset="0"/>
                <a:ea typeface="黑体" pitchFamily="49" charset="-122"/>
              </a:rPr>
              <a:t>情景活动三</a:t>
            </a:r>
            <a:endParaRPr lang="zh-CN" altLang="en-US" b="1" dirty="0">
              <a:solidFill>
                <a:srgbClr val="FF3300"/>
              </a:solidFill>
              <a:latin typeface="Times New Roman" pitchFamily="18" charset="0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8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8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98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8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0.01341 L -0.36284 -0.35353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398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00" y="-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98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98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98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98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398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44" grpId="0" animBg="1"/>
      <p:bldP spid="398353" grpId="0" animBg="1"/>
      <p:bldP spid="398354" grpId="0"/>
      <p:bldP spid="398356" grpId="0" animBg="1"/>
      <p:bldP spid="3983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2" descr="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639763"/>
            <a:ext cx="5715000" cy="2897187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1507" name="Picture 3" descr="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85800" y="1600200"/>
            <a:ext cx="5105400" cy="18288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1508" name="Picture 4" descr="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5715000" cy="2973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1509" name="Text Box 5"/>
          <p:cNvSpPr txBox="1"/>
          <p:nvPr/>
        </p:nvSpPr>
        <p:spPr>
          <a:xfrm>
            <a:off x="5943600" y="228600"/>
            <a:ext cx="2971800" cy="37226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 dirty="0">
                <a:latin typeface="Arial" pitchFamily="34" charset="0"/>
                <a:ea typeface="黑体" pitchFamily="49" charset="-122"/>
              </a:rPr>
              <a:t>A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、</a:t>
            </a:r>
            <a:r>
              <a:rPr lang="en-US" altLang="zh-CN" sz="2800" b="1" dirty="0">
                <a:latin typeface="Arial" pitchFamily="34" charset="0"/>
                <a:ea typeface="黑体" pitchFamily="49" charset="-122"/>
              </a:rPr>
              <a:t>B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两个村庄在运河的两侧，要在运河边上建一座码头，使它到两个村庄的距离之和最小，请你确定码头的位置。</a:t>
            </a:r>
            <a:endParaRPr lang="zh-CN" altLang="en-US" sz="2800" b="1" dirty="0">
              <a:latin typeface="Arial" pitchFamily="34" charset="0"/>
              <a:ea typeface="黑体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zh-CN" altLang="zh-CN" sz="2800" b="1" dirty="0">
              <a:latin typeface="Arial" pitchFamily="34" charset="0"/>
              <a:ea typeface="黑体" pitchFamily="49" charset="-122"/>
            </a:endParaRPr>
          </a:p>
        </p:txBody>
      </p:sp>
      <p:sp>
        <p:nvSpPr>
          <p:cNvPr id="399366" name="WordArt 6"/>
          <p:cNvSpPr>
            <a:spLocks noChangeArrowheads="1" noChangeShapeType="1"/>
          </p:cNvSpPr>
          <p:nvPr/>
        </p:nvSpPr>
        <p:spPr bwMode="auto">
          <a:xfrm>
            <a:off x="533400" y="0"/>
            <a:ext cx="2971800" cy="6096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0" cap="none" spc="0" normalizeH="0" baseline="0" noProof="0" smtClean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宋体"/>
                <a:ea typeface="宋体"/>
                <a:cs typeface="+mn-cs"/>
              </a:rPr>
              <a:t>问题</a:t>
            </a:r>
            <a:r>
              <a:rPr kumimoji="0" lang="en-US" altLang="zh-CN" sz="3600" b="0" i="0" u="none" strike="noStrike" kern="10" cap="none" spc="0" normalizeH="0" baseline="0" noProof="0" smtClean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宋体"/>
                <a:ea typeface="宋体"/>
                <a:cs typeface="+mn-cs"/>
              </a:rPr>
              <a:t>1</a:t>
            </a:r>
            <a:endParaRPr kumimoji="0" lang="zh-CN" altLang="en-US" sz="3600" b="0" i="0" u="none" strike="noStrike" kern="10" cap="none" spc="0" normalizeH="0" baseline="0" noProof="0" smtClean="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21511" name="Rectangle 7"/>
          <p:cNvSpPr/>
          <p:nvPr/>
        </p:nvSpPr>
        <p:spPr>
          <a:xfrm>
            <a:off x="4441825" y="3200400"/>
            <a:ext cx="26035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2400" dirty="0">
                <a:latin typeface="Times New Roman" pitchFamily="18" charset="0"/>
                <a:ea typeface="宋体" pitchFamily="2" charset="-122"/>
              </a:rPr>
              <a:t>·</a:t>
            </a:r>
            <a:endParaRPr lang="en-US" altLang="zh-CN" sz="2400" dirty="0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39936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132513" y="3887788"/>
            <a:ext cx="960437" cy="14859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99369" name="Line 9"/>
          <p:cNvSpPr/>
          <p:nvPr/>
        </p:nvSpPr>
        <p:spPr>
          <a:xfrm>
            <a:off x="3429000" y="3733800"/>
            <a:ext cx="2057400" cy="2743200"/>
          </a:xfrm>
          <a:prstGeom prst="line">
            <a:avLst/>
          </a:prstGeom>
          <a:ln w="571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9370" name="Line 10"/>
          <p:cNvSpPr/>
          <p:nvPr/>
        </p:nvSpPr>
        <p:spPr>
          <a:xfrm>
            <a:off x="2133600" y="5029200"/>
            <a:ext cx="4572000" cy="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399371" name="Picture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635375" y="3716338"/>
            <a:ext cx="1168400" cy="16764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99372" name="Text Box 12"/>
          <p:cNvSpPr txBox="1"/>
          <p:nvPr/>
        </p:nvSpPr>
        <p:spPr>
          <a:xfrm>
            <a:off x="323850" y="5805488"/>
            <a:ext cx="4541838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zh-CN" altLang="en-US" b="1" dirty="0">
                <a:latin typeface="Times New Roman" pitchFamily="18" charset="0"/>
                <a:ea typeface="宋体" pitchFamily="2" charset="-122"/>
              </a:rPr>
              <a:t>答：点</a:t>
            </a:r>
            <a:r>
              <a:rPr lang="en-US" altLang="zh-CN" b="1" dirty="0">
                <a:latin typeface="Times New Roman" pitchFamily="18" charset="0"/>
                <a:ea typeface="宋体" pitchFamily="2" charset="-122"/>
              </a:rPr>
              <a:t>C</a:t>
            </a:r>
            <a:r>
              <a:rPr lang="zh-CN" altLang="en-US" b="1" dirty="0">
                <a:latin typeface="Times New Roman" pitchFamily="18" charset="0"/>
                <a:ea typeface="宋体" pitchFamily="2" charset="-122"/>
              </a:rPr>
              <a:t>为码头的位置。</a:t>
            </a:r>
            <a:endParaRPr lang="zh-CN" altLang="en-US" b="1" dirty="0"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399373" name="Picture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38200" y="3352800"/>
            <a:ext cx="1968500" cy="2362200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99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99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"/>
          <p:cNvSpPr txBox="1"/>
          <p:nvPr/>
        </p:nvSpPr>
        <p:spPr>
          <a:xfrm>
            <a:off x="900113" y="1125538"/>
            <a:ext cx="7561262" cy="155416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latin typeface="Arial" pitchFamily="34" charset="0"/>
                <a:ea typeface="黑体" pitchFamily="49" charset="-122"/>
              </a:rPr>
              <a:t>有四个居民小区，位置如图所示，若要建一个超市，使得超市到四个居民小区的距离之和最小，这个超市应建在何处？</a:t>
            </a:r>
            <a:endParaRPr lang="zh-CN" altLang="en-US" b="1" dirty="0">
              <a:latin typeface="Arial" pitchFamily="34" charset="0"/>
              <a:ea typeface="黑体" pitchFamily="49" charset="-122"/>
            </a:endParaRPr>
          </a:p>
        </p:txBody>
      </p:sp>
      <p:sp>
        <p:nvSpPr>
          <p:cNvPr id="22531" name="Oval 3"/>
          <p:cNvSpPr/>
          <p:nvPr/>
        </p:nvSpPr>
        <p:spPr>
          <a:xfrm>
            <a:off x="5148263" y="3309938"/>
            <a:ext cx="142875" cy="14446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2532" name="Oval 4"/>
          <p:cNvSpPr/>
          <p:nvPr/>
        </p:nvSpPr>
        <p:spPr>
          <a:xfrm>
            <a:off x="3132138" y="3381375"/>
            <a:ext cx="142875" cy="144463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2533" name="Oval 5"/>
          <p:cNvSpPr/>
          <p:nvPr/>
        </p:nvSpPr>
        <p:spPr>
          <a:xfrm>
            <a:off x="6084888" y="5253038"/>
            <a:ext cx="142875" cy="14446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2534" name="Oval 6"/>
          <p:cNvSpPr/>
          <p:nvPr/>
        </p:nvSpPr>
        <p:spPr>
          <a:xfrm>
            <a:off x="2627313" y="5253038"/>
            <a:ext cx="142875" cy="14446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2535" name="Text Box 7"/>
          <p:cNvSpPr txBox="1"/>
          <p:nvPr/>
        </p:nvSpPr>
        <p:spPr>
          <a:xfrm>
            <a:off x="2727325" y="3040063"/>
            <a:ext cx="477838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 dirty="0">
                <a:latin typeface="Arial" pitchFamily="34" charset="0"/>
                <a:ea typeface="宋体" pitchFamily="2" charset="-122"/>
              </a:rPr>
              <a:t>A</a:t>
            </a:r>
            <a:endParaRPr lang="en-US" altLang="zh-CN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2536" name="Text Box 8"/>
          <p:cNvSpPr txBox="1"/>
          <p:nvPr/>
        </p:nvSpPr>
        <p:spPr>
          <a:xfrm>
            <a:off x="5148263" y="2824163"/>
            <a:ext cx="477837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 dirty="0">
                <a:latin typeface="Arial" pitchFamily="34" charset="0"/>
                <a:ea typeface="宋体" pitchFamily="2" charset="-122"/>
              </a:rPr>
              <a:t>B</a:t>
            </a:r>
            <a:endParaRPr lang="en-US" altLang="zh-CN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2537" name="Text Box 9"/>
          <p:cNvSpPr txBox="1"/>
          <p:nvPr/>
        </p:nvSpPr>
        <p:spPr>
          <a:xfrm>
            <a:off x="2195513" y="5153025"/>
            <a:ext cx="477837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 dirty="0">
                <a:latin typeface="Arial" pitchFamily="34" charset="0"/>
                <a:ea typeface="宋体" pitchFamily="2" charset="-122"/>
              </a:rPr>
              <a:t>C</a:t>
            </a:r>
            <a:endParaRPr lang="en-US" altLang="zh-CN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2538" name="Text Box 10"/>
          <p:cNvSpPr txBox="1"/>
          <p:nvPr/>
        </p:nvSpPr>
        <p:spPr>
          <a:xfrm>
            <a:off x="6156325" y="5715000"/>
            <a:ext cx="40481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400" b="1" dirty="0">
                <a:solidFill>
                  <a:schemeClr val="bg1"/>
                </a:solidFill>
                <a:latin typeface="Arial" pitchFamily="34" charset="0"/>
                <a:ea typeface="宋体" pitchFamily="2" charset="-122"/>
              </a:rPr>
              <a:t>D</a:t>
            </a:r>
            <a:endParaRPr lang="en-US" altLang="zh-CN" sz="2400" b="1" dirty="0">
              <a:solidFill>
                <a:schemeClr val="bg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0395" name="WordArt 11"/>
          <p:cNvSpPr>
            <a:spLocks noChangeArrowheads="1" noChangeShapeType="1"/>
          </p:cNvSpPr>
          <p:nvPr/>
        </p:nvSpPr>
        <p:spPr bwMode="auto">
          <a:xfrm>
            <a:off x="457200" y="381000"/>
            <a:ext cx="2971800" cy="6096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0" cap="none" spc="0" normalizeH="0" baseline="0" noProof="0" smtClean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宋体"/>
                <a:ea typeface="宋体"/>
                <a:cs typeface="+mn-cs"/>
              </a:rPr>
              <a:t>问题</a:t>
            </a:r>
            <a:r>
              <a:rPr kumimoji="0" lang="en-US" altLang="zh-CN" sz="3600" b="0" i="0" u="none" strike="noStrike" kern="10" cap="none" spc="0" normalizeH="0" baseline="0" noProof="0" smtClean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宋体"/>
                <a:ea typeface="宋体"/>
                <a:cs typeface="+mn-cs"/>
              </a:rPr>
              <a:t>2</a:t>
            </a:r>
            <a:endParaRPr kumimoji="0" lang="zh-CN" altLang="en-US" sz="3600" b="0" i="0" u="none" strike="noStrike" kern="10" cap="none" spc="0" normalizeH="0" baseline="0" noProof="0" smtClean="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uLnTx/>
              <a:uFillTx/>
              <a:latin typeface="宋体"/>
              <a:ea typeface="宋体"/>
              <a:cs typeface="+mn-cs"/>
            </a:endParaRPr>
          </a:p>
        </p:txBody>
      </p:sp>
      <p:sp>
        <p:nvSpPr>
          <p:cNvPr id="400396" name="Line 12"/>
          <p:cNvSpPr/>
          <p:nvPr/>
        </p:nvSpPr>
        <p:spPr>
          <a:xfrm>
            <a:off x="3200400" y="3416300"/>
            <a:ext cx="2971800" cy="1905000"/>
          </a:xfrm>
          <a:prstGeom prst="line">
            <a:avLst/>
          </a:prstGeom>
          <a:ln w="539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00397" name="Line 13"/>
          <p:cNvSpPr/>
          <p:nvPr/>
        </p:nvSpPr>
        <p:spPr>
          <a:xfrm flipV="1">
            <a:off x="2743200" y="3416300"/>
            <a:ext cx="2438400" cy="190500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400398" name="Picture 1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779838" y="3455988"/>
            <a:ext cx="754062" cy="90963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00399" name="Text Box 15"/>
          <p:cNvSpPr txBox="1"/>
          <p:nvPr/>
        </p:nvSpPr>
        <p:spPr>
          <a:xfrm>
            <a:off x="2484438" y="5805488"/>
            <a:ext cx="4519612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r>
              <a:rPr lang="zh-CN" altLang="en-US" b="1" dirty="0">
                <a:latin typeface="Times New Roman" pitchFamily="18" charset="0"/>
                <a:ea typeface="宋体" pitchFamily="2" charset="-122"/>
              </a:rPr>
              <a:t>答：点</a:t>
            </a:r>
            <a:r>
              <a:rPr lang="en-US" altLang="zh-CN" b="1" dirty="0">
                <a:latin typeface="Times New Roman" pitchFamily="18" charset="0"/>
                <a:ea typeface="宋体" pitchFamily="2" charset="-122"/>
              </a:rPr>
              <a:t>E</a:t>
            </a:r>
            <a:r>
              <a:rPr lang="zh-CN" altLang="en-US" b="1" dirty="0">
                <a:latin typeface="Times New Roman" pitchFamily="18" charset="0"/>
                <a:ea typeface="宋体" pitchFamily="2" charset="-122"/>
              </a:rPr>
              <a:t>为超市的位置。</a:t>
            </a:r>
            <a:endParaRPr lang="zh-CN" altLang="en-US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2544" name="Text Box 16"/>
          <p:cNvSpPr txBox="1"/>
          <p:nvPr/>
        </p:nvSpPr>
        <p:spPr>
          <a:xfrm>
            <a:off x="6300788" y="4941888"/>
            <a:ext cx="477837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 dirty="0">
                <a:latin typeface="Arial" pitchFamily="34" charset="0"/>
                <a:ea typeface="宋体" pitchFamily="2" charset="-122"/>
              </a:rPr>
              <a:t>D</a:t>
            </a:r>
            <a:endParaRPr lang="en-US" altLang="zh-CN" b="1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0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00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00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3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2" descr="图片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01411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3657600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幼圆" pitchFamily="1" charset="-122"/>
              </a:rPr>
              <a:t> </a:t>
            </a:r>
            <a:endParaRPr lang="en-US" altLang="zh-CN" sz="4000" b="1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  <a:ea typeface="幼圆" pitchFamily="1" charset="-122"/>
            </a:endParaRPr>
          </a:p>
        </p:txBody>
      </p:sp>
      <p:pic>
        <p:nvPicPr>
          <p:cNvPr id="23556" name="Picture 4" descr="6_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315200" y="4419600"/>
            <a:ext cx="1355725" cy="194310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3557" name="Picture 5" descr="star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733800" y="533400"/>
            <a:ext cx="285750" cy="2857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3558" name="Picture 6" descr="star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981200" y="1219200"/>
            <a:ext cx="285750" cy="2857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3559" name="Picture 7" descr="star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667000" y="1143000"/>
            <a:ext cx="285750" cy="2857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3560" name="Picture 8" descr="star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429000" y="990600"/>
            <a:ext cx="285750" cy="2857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3561" name="Picture 9" descr="star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143000" y="1219200"/>
            <a:ext cx="285750" cy="2857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3562" name="Picture 10" descr="star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09600" y="990600"/>
            <a:ext cx="285750" cy="285750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23563" name="Picture 11" descr="star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81000" y="533400"/>
            <a:ext cx="285750" cy="2857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401420" name="AutoShape 12"/>
          <p:cNvSpPr/>
          <p:nvPr/>
        </p:nvSpPr>
        <p:spPr>
          <a:xfrm>
            <a:off x="4191000" y="609600"/>
            <a:ext cx="3276600" cy="1752600"/>
          </a:xfrm>
          <a:prstGeom prst="wedgeEllipseCallout">
            <a:avLst>
              <a:gd name="adj1" fmla="val -51162"/>
              <a:gd name="adj2" fmla="val 35778"/>
            </a:avLst>
          </a:prstGeom>
          <a:solidFill>
            <a:srgbClr val="FFFF00">
              <a:alpha val="50195"/>
            </a:srgbClr>
          </a:solidFill>
          <a:ln w="28575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 eaLnBrk="1" hangingPunct="1"/>
            <a:r>
              <a:rPr lang="zh-CN" altLang="en-US" sz="2400" b="1" dirty="0">
                <a:solidFill>
                  <a:srgbClr val="FF0000"/>
                </a:solidFill>
                <a:latin typeface="Arial" pitchFamily="34" charset="0"/>
                <a:ea typeface="幼圆" pitchFamily="1" charset="-122"/>
              </a:rPr>
              <a:t>我该怎么爬才能最快吃到汉堡包呢</a:t>
            </a:r>
            <a:r>
              <a:rPr lang="en-US" altLang="zh-CN" sz="2400" b="1" dirty="0">
                <a:solidFill>
                  <a:srgbClr val="FF0000"/>
                </a:solidFill>
                <a:latin typeface="Arial" pitchFamily="34" charset="0"/>
                <a:ea typeface="幼圆" pitchFamily="1" charset="-122"/>
              </a:rPr>
              <a:t>?</a:t>
            </a:r>
            <a:endParaRPr lang="en-US" altLang="zh-CN" sz="2400" b="1" dirty="0">
              <a:solidFill>
                <a:srgbClr val="FF0000"/>
              </a:solidFill>
              <a:latin typeface="Arial" pitchFamily="34" charset="0"/>
              <a:ea typeface="幼圆" pitchFamily="1" charset="-122"/>
            </a:endParaRPr>
          </a:p>
        </p:txBody>
      </p:sp>
      <p:pic>
        <p:nvPicPr>
          <p:cNvPr id="401421" name="Picture 13" descr="mouse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50825" y="4437063"/>
            <a:ext cx="582613" cy="647700"/>
          </a:xfrm>
          <a:prstGeom prst="rect">
            <a:avLst/>
          </a:prstGeom>
          <a:noFill/>
          <a:ln w="9525">
            <a:noFill/>
            <a:miter/>
          </a:ln>
        </p:spPr>
      </p:pic>
      <p:grpSp>
        <p:nvGrpSpPr>
          <p:cNvPr id="2" name="Group 14"/>
          <p:cNvGrpSpPr/>
          <p:nvPr/>
        </p:nvGrpSpPr>
        <p:grpSpPr>
          <a:xfrm>
            <a:off x="838200" y="2209800"/>
            <a:ext cx="1905000" cy="2819400"/>
            <a:chOff x="0" y="0"/>
            <a:chExt cx="1200" cy="1776"/>
          </a:xfrm>
        </p:grpSpPr>
        <p:sp>
          <p:nvSpPr>
            <p:cNvPr id="23578" name="AutoShape 15"/>
            <p:cNvSpPr/>
            <p:nvPr/>
          </p:nvSpPr>
          <p:spPr>
            <a:xfrm>
              <a:off x="0" y="0"/>
              <a:ext cx="1200" cy="1776"/>
            </a:xfrm>
            <a:prstGeom prst="can">
              <a:avLst>
                <a:gd name="adj" fmla="val 51338"/>
              </a:avLst>
            </a:prstGeom>
            <a:solidFill>
              <a:srgbClr val="CCFFCC">
                <a:alpha val="50195"/>
              </a:srgbClr>
            </a:solidFill>
            <a:ln w="28575" cap="flat" cmpd="sng">
              <a:solidFill>
                <a:srgbClr val="333333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3579" name="Oval 16"/>
            <p:cNvSpPr/>
            <p:nvPr/>
          </p:nvSpPr>
          <p:spPr>
            <a:xfrm>
              <a:off x="0" y="1200"/>
              <a:ext cx="1200" cy="576"/>
            </a:xfrm>
            <a:prstGeom prst="ellipse">
              <a:avLst/>
            </a:prstGeom>
            <a:solidFill>
              <a:srgbClr val="CCFFCC">
                <a:alpha val="50195"/>
              </a:srgbClr>
            </a:solidFill>
            <a:ln w="28575" cap="flat" cmpd="sng">
              <a:solidFill>
                <a:srgbClr val="333333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401425" name="Rectangle 17"/>
          <p:cNvSpPr/>
          <p:nvPr/>
        </p:nvSpPr>
        <p:spPr>
          <a:xfrm>
            <a:off x="2743200" y="2743200"/>
            <a:ext cx="3657600" cy="1828800"/>
          </a:xfrm>
          <a:prstGeom prst="rect">
            <a:avLst/>
          </a:prstGeom>
          <a:solidFill>
            <a:srgbClr val="CCFFCC">
              <a:alpha val="50195"/>
            </a:srgbClr>
          </a:solidFill>
          <a:ln w="28575" cap="flat" cmpd="sng">
            <a:solidFill>
              <a:srgbClr val="33333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1426" name="Line 18"/>
          <p:cNvSpPr/>
          <p:nvPr/>
        </p:nvSpPr>
        <p:spPr>
          <a:xfrm flipH="1" flipV="1">
            <a:off x="2743200" y="2743200"/>
            <a:ext cx="1841500" cy="18288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01427" name="Text Box 19"/>
          <p:cNvSpPr txBox="1"/>
          <p:nvPr/>
        </p:nvSpPr>
        <p:spPr>
          <a:xfrm>
            <a:off x="4267200" y="4191000"/>
            <a:ext cx="60960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800" dirty="0">
                <a:latin typeface="Arial" pitchFamily="34" charset="0"/>
                <a:ea typeface="宋体" pitchFamily="2" charset="-122"/>
              </a:rPr>
              <a:t>A’</a:t>
            </a:r>
            <a:endParaRPr lang="en-US" altLang="zh-CN" sz="1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1428" name="Text Box 20"/>
          <p:cNvSpPr txBox="1"/>
          <p:nvPr/>
        </p:nvSpPr>
        <p:spPr>
          <a:xfrm>
            <a:off x="2667000" y="2819400"/>
            <a:ext cx="38100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800" dirty="0">
                <a:latin typeface="Arial" pitchFamily="34" charset="0"/>
                <a:ea typeface="宋体" pitchFamily="2" charset="-122"/>
              </a:rPr>
              <a:t>B</a:t>
            </a:r>
            <a:endParaRPr lang="en-US" altLang="zh-CN" sz="1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1429" name="Text Box 21"/>
          <p:cNvSpPr txBox="1"/>
          <p:nvPr/>
        </p:nvSpPr>
        <p:spPr>
          <a:xfrm>
            <a:off x="838200" y="4419600"/>
            <a:ext cx="38100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1800" dirty="0">
                <a:latin typeface="Arial" pitchFamily="34" charset="0"/>
                <a:ea typeface="宋体" pitchFamily="2" charset="-122"/>
              </a:rPr>
              <a:t>A</a:t>
            </a:r>
            <a:endParaRPr lang="en-US" altLang="zh-CN" sz="1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1430" name="Oval 22"/>
          <p:cNvSpPr/>
          <p:nvPr/>
        </p:nvSpPr>
        <p:spPr>
          <a:xfrm>
            <a:off x="800100" y="4572000"/>
            <a:ext cx="76200" cy="76200"/>
          </a:xfrm>
          <a:prstGeom prst="ellipse">
            <a:avLst/>
          </a:prstGeom>
          <a:solidFill>
            <a:schemeClr val="tx2"/>
          </a:solidFill>
          <a:ln w="28575" cap="flat" cmpd="sng">
            <a:solidFill>
              <a:srgbClr val="3333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1431" name="Oval 23"/>
          <p:cNvSpPr/>
          <p:nvPr/>
        </p:nvSpPr>
        <p:spPr>
          <a:xfrm>
            <a:off x="2692400" y="2679700"/>
            <a:ext cx="76200" cy="76200"/>
          </a:xfrm>
          <a:prstGeom prst="ellipse">
            <a:avLst/>
          </a:prstGeom>
          <a:solidFill>
            <a:schemeClr val="tx2"/>
          </a:solidFill>
          <a:ln w="28575" cap="flat" cmpd="sng">
            <a:solidFill>
              <a:srgbClr val="3333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1432" name="Oval 24"/>
          <p:cNvSpPr/>
          <p:nvPr/>
        </p:nvSpPr>
        <p:spPr>
          <a:xfrm>
            <a:off x="4495800" y="4495800"/>
            <a:ext cx="76200" cy="76200"/>
          </a:xfrm>
          <a:prstGeom prst="ellipse">
            <a:avLst/>
          </a:prstGeom>
          <a:solidFill>
            <a:schemeClr val="tx2"/>
          </a:solidFill>
          <a:ln w="28575" cap="flat" cmpd="sng">
            <a:solidFill>
              <a:srgbClr val="333333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/>
            <a:endParaRPr lang="zh-CN" altLang="zh-CN" sz="1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1433" name="Text Box 25"/>
          <p:cNvSpPr txBox="1"/>
          <p:nvPr/>
        </p:nvSpPr>
        <p:spPr>
          <a:xfrm>
            <a:off x="2627313" y="4508500"/>
            <a:ext cx="38100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800" dirty="0">
                <a:latin typeface="Arial" pitchFamily="34" charset="0"/>
                <a:ea typeface="宋体" pitchFamily="2" charset="-122"/>
              </a:rPr>
              <a:t>c</a:t>
            </a:r>
            <a:endParaRPr lang="en-US" altLang="zh-CN" sz="2800" dirty="0"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401434" name="Picture 26" descr="burger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590800" y="1981200"/>
            <a:ext cx="474663" cy="8382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3577" name="Text Box 27"/>
          <p:cNvSpPr txBox="1"/>
          <p:nvPr/>
        </p:nvSpPr>
        <p:spPr>
          <a:xfrm>
            <a:off x="1116013" y="333375"/>
            <a:ext cx="2016125" cy="701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思   考</a:t>
            </a:r>
            <a:endParaRPr lang="zh-CN" altLang="en-US" sz="40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1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1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1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01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1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01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401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01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01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01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20" grpId="0" animBg="1"/>
      <p:bldP spid="401425" grpId="0" animBg="1"/>
      <p:bldP spid="401427" grpId="0"/>
      <p:bldP spid="401428" grpId="0"/>
      <p:bldP spid="401429" grpId="0"/>
      <p:bldP spid="401430" grpId="0" animBg="1"/>
      <p:bldP spid="401431" grpId="0" animBg="1"/>
      <p:bldP spid="401432" grpId="0" animBg="1"/>
      <p:bldP spid="4014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  <a:ln/>
        </p:spPr>
        <p:txBody>
          <a:bodyPr vert="horz" wrap="square" lIns="91440" tIns="45720" rIns="91440" bIns="45720" anchor="t"/>
          <a:p>
            <a:pPr eaLnBrk="1" hangingPunct="1"/>
            <a:endParaRPr lang="en-US" altLang="zh-CN" sz="4400" b="1" dirty="0">
              <a:solidFill>
                <a:srgbClr val="FF0000"/>
              </a:solidFill>
            </a:endParaRPr>
          </a:p>
          <a:p>
            <a:pPr eaLnBrk="1" hangingPunct="1">
              <a:buNone/>
            </a:pPr>
            <a:r>
              <a:rPr lang="en-US" altLang="zh-CN" sz="4400" b="1" dirty="0">
                <a:solidFill>
                  <a:srgbClr val="FF0000"/>
                </a:solidFill>
              </a:rPr>
              <a:t>                          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  <p:sp>
        <p:nvSpPr>
          <p:cNvPr id="24579" name="Text Box 3"/>
          <p:cNvSpPr txBox="1"/>
          <p:nvPr/>
        </p:nvSpPr>
        <p:spPr>
          <a:xfrm>
            <a:off x="468313" y="1844675"/>
            <a:ext cx="8893175" cy="10842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eaLnBrk="1" hangingPunct="1">
              <a:spcBef>
                <a:spcPct val="50000"/>
              </a:spcBef>
              <a:buSzPct val="85000"/>
            </a:pPr>
            <a:endParaRPr lang="zh-CN" altLang="zh-CN" sz="40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4580" name="Rectangle 4"/>
          <p:cNvSpPr/>
          <p:nvPr/>
        </p:nvSpPr>
        <p:spPr>
          <a:xfrm>
            <a:off x="0" y="5013325"/>
            <a:ext cx="91440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b="1" dirty="0">
                <a:solidFill>
                  <a:srgbClr val="FF0066"/>
                </a:solidFill>
                <a:latin typeface="Wingdings" pitchFamily="2" charset="2"/>
                <a:ea typeface="宋体" pitchFamily="2" charset="-122"/>
              </a:rPr>
              <a:t> </a:t>
            </a:r>
            <a:endParaRPr lang="en-US" altLang="zh-CN" sz="40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59749" name="Text Box 5"/>
          <p:cNvSpPr txBox="1"/>
          <p:nvPr/>
        </p:nvSpPr>
        <p:spPr>
          <a:xfrm>
            <a:off x="1116013" y="1628775"/>
            <a:ext cx="7453312" cy="2300288"/>
          </a:xfrm>
          <a:prstGeom prst="rect">
            <a:avLst/>
          </a:prstGeom>
          <a:solidFill>
            <a:schemeClr val="bg1"/>
          </a:solidFill>
          <a:ln w="571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     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如图：</a:t>
            </a:r>
            <a:r>
              <a:rPr lang="en-US" altLang="zh-CN" sz="2800" b="1" dirty="0">
                <a:latin typeface="Arial" pitchFamily="34" charset="0"/>
                <a:ea typeface="宋体" pitchFamily="2" charset="-122"/>
              </a:rPr>
              <a:t>AB=4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厘米，延长</a:t>
            </a:r>
            <a:r>
              <a:rPr lang="en-US" altLang="zh-CN" sz="2800" b="1" dirty="0">
                <a:latin typeface="Arial" pitchFamily="34" charset="0"/>
                <a:ea typeface="宋体" pitchFamily="2" charset="-122"/>
              </a:rPr>
              <a:t>AB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至</a:t>
            </a:r>
            <a:r>
              <a:rPr lang="en-US" altLang="zh-CN" sz="2800" b="1" dirty="0">
                <a:latin typeface="Arial" pitchFamily="34" charset="0"/>
                <a:ea typeface="宋体" pitchFamily="2" charset="-122"/>
              </a:rPr>
              <a:t>C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，使</a:t>
            </a:r>
            <a:r>
              <a:rPr lang="en-US" altLang="zh-CN" sz="2800" b="1" dirty="0">
                <a:latin typeface="Arial" pitchFamily="34" charset="0"/>
                <a:ea typeface="宋体" pitchFamily="2" charset="-122"/>
              </a:rPr>
              <a:t>BC=3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厘米，如果点</a:t>
            </a:r>
            <a:r>
              <a:rPr lang="en-US" altLang="zh-CN" sz="2800" b="1" dirty="0">
                <a:latin typeface="Arial" pitchFamily="34" charset="0"/>
                <a:ea typeface="宋体" pitchFamily="2" charset="-122"/>
              </a:rPr>
              <a:t>D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是</a:t>
            </a:r>
            <a:r>
              <a:rPr lang="en-US" altLang="zh-CN" sz="2800" b="1" dirty="0">
                <a:latin typeface="Arial" pitchFamily="34" charset="0"/>
                <a:ea typeface="宋体" pitchFamily="2" charset="-122"/>
              </a:rPr>
              <a:t>AB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的中点，点</a:t>
            </a:r>
            <a:r>
              <a:rPr lang="en-US" altLang="zh-CN" sz="2800" b="1" dirty="0">
                <a:latin typeface="Arial" pitchFamily="34" charset="0"/>
                <a:ea typeface="宋体" pitchFamily="2" charset="-122"/>
              </a:rPr>
              <a:t>E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是</a:t>
            </a:r>
            <a:r>
              <a:rPr lang="en-US" altLang="zh-CN" sz="2800" b="1" dirty="0">
                <a:latin typeface="Arial" pitchFamily="34" charset="0"/>
                <a:ea typeface="宋体" pitchFamily="2" charset="-122"/>
              </a:rPr>
              <a:t>BC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中点，那么</a:t>
            </a:r>
            <a:r>
              <a:rPr lang="en-US" altLang="zh-CN" sz="2800" b="1" dirty="0">
                <a:latin typeface="Arial" pitchFamily="34" charset="0"/>
                <a:ea typeface="宋体" pitchFamily="2" charset="-122"/>
              </a:rPr>
              <a:t>DE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的长度是多少？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10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4582" name="WordArt 6"/>
          <p:cNvSpPr/>
          <p:nvPr/>
        </p:nvSpPr>
        <p:spPr>
          <a:xfrm>
            <a:off x="6877050" y="260350"/>
            <a:ext cx="1728788" cy="79216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 eaLnBrk="0" hangingPunct="0"/>
            <a:r>
              <a:rPr lang="zh-CN" altLang="en-US" sz="360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charset="0"/>
                <a:ea typeface="宋体" charset="0"/>
              </a:rPr>
              <a:t>动手做一做</a:t>
            </a:r>
            <a:endParaRPr lang="zh-CN" altLang="en-US" sz="36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charset="0"/>
              <a:ea typeface="宋体" charset="0"/>
            </a:endParaRPr>
          </a:p>
        </p:txBody>
      </p:sp>
      <p:sp>
        <p:nvSpPr>
          <p:cNvPr id="24583" name="Text Box 8"/>
          <p:cNvSpPr txBox="1"/>
          <p:nvPr/>
        </p:nvSpPr>
        <p:spPr>
          <a:xfrm>
            <a:off x="1979613" y="4437063"/>
            <a:ext cx="4321175" cy="3667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sz="1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59753" name="Text Box 9"/>
          <p:cNvSpPr txBox="1"/>
          <p:nvPr/>
        </p:nvSpPr>
        <p:spPr>
          <a:xfrm>
            <a:off x="1258888" y="4076700"/>
            <a:ext cx="5688012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解</a:t>
            </a:r>
            <a:r>
              <a:rPr lang="en-US" altLang="zh-CN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:</a:t>
            </a:r>
            <a:r>
              <a:rPr lang="zh-CN" altLang="en-US" sz="2800" b="1" dirty="0">
                <a:solidFill>
                  <a:srgbClr val="9520EC"/>
                </a:solidFill>
                <a:latin typeface="Arial" pitchFamily="34" charset="0"/>
                <a:ea typeface="宋体" pitchFamily="2" charset="-122"/>
              </a:rPr>
              <a:t>因为</a:t>
            </a:r>
            <a:r>
              <a:rPr lang="en-US" altLang="zh-CN" sz="2800" b="1" dirty="0">
                <a:solidFill>
                  <a:srgbClr val="9520EC"/>
                </a:solidFill>
                <a:latin typeface="Arial" pitchFamily="34" charset="0"/>
                <a:ea typeface="宋体" pitchFamily="2" charset="-122"/>
              </a:rPr>
              <a:t>AB=4</a:t>
            </a:r>
            <a:r>
              <a:rPr lang="zh-CN" altLang="en-US" sz="2800" b="1" dirty="0">
                <a:solidFill>
                  <a:srgbClr val="9520EC"/>
                </a:solidFill>
                <a:latin typeface="Arial" pitchFamily="34" charset="0"/>
                <a:ea typeface="宋体" pitchFamily="2" charset="-122"/>
              </a:rPr>
              <a:t>厘米</a:t>
            </a:r>
            <a:r>
              <a:rPr lang="en-US" altLang="zh-CN" sz="2800" b="1" dirty="0">
                <a:solidFill>
                  <a:srgbClr val="9520EC"/>
                </a:solidFill>
                <a:latin typeface="Arial" pitchFamily="34" charset="0"/>
                <a:ea typeface="宋体" pitchFamily="2" charset="-122"/>
              </a:rPr>
              <a:t>,D</a:t>
            </a:r>
            <a:r>
              <a:rPr lang="zh-CN" altLang="en-US" sz="2800" b="1" dirty="0">
                <a:solidFill>
                  <a:srgbClr val="9520EC"/>
                </a:solidFill>
                <a:latin typeface="Arial" pitchFamily="34" charset="0"/>
                <a:ea typeface="宋体" pitchFamily="2" charset="-122"/>
              </a:rPr>
              <a:t>是</a:t>
            </a:r>
            <a:r>
              <a:rPr lang="en-US" altLang="zh-CN" sz="2800" b="1" dirty="0">
                <a:solidFill>
                  <a:srgbClr val="9520EC"/>
                </a:solidFill>
                <a:latin typeface="Arial" pitchFamily="34" charset="0"/>
                <a:ea typeface="宋体" pitchFamily="2" charset="-122"/>
              </a:rPr>
              <a:t>AB</a:t>
            </a:r>
            <a:r>
              <a:rPr lang="zh-CN" altLang="en-US" sz="2800" b="1" dirty="0">
                <a:solidFill>
                  <a:srgbClr val="9520EC"/>
                </a:solidFill>
                <a:latin typeface="Arial" pitchFamily="34" charset="0"/>
                <a:ea typeface="宋体" pitchFamily="2" charset="-122"/>
              </a:rPr>
              <a:t>的中点</a:t>
            </a:r>
            <a:endParaRPr lang="zh-CN" altLang="en-US" sz="2800" b="1" dirty="0">
              <a:solidFill>
                <a:srgbClr val="9520EC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Group 19"/>
          <p:cNvGrpSpPr/>
          <p:nvPr/>
        </p:nvGrpSpPr>
        <p:grpSpPr>
          <a:xfrm>
            <a:off x="1835150" y="3213100"/>
            <a:ext cx="6551613" cy="530225"/>
            <a:chOff x="839" y="2704"/>
            <a:chExt cx="4127" cy="334"/>
          </a:xfrm>
        </p:grpSpPr>
        <p:grpSp>
          <p:nvGrpSpPr>
            <p:cNvPr id="24592" name="Group 20"/>
            <p:cNvGrpSpPr/>
            <p:nvPr/>
          </p:nvGrpSpPr>
          <p:grpSpPr>
            <a:xfrm>
              <a:off x="975" y="2704"/>
              <a:ext cx="3360" cy="96"/>
              <a:chOff x="960" y="2736"/>
              <a:chExt cx="3360" cy="96"/>
            </a:xfrm>
          </p:grpSpPr>
          <p:sp>
            <p:nvSpPr>
              <p:cNvPr id="24600" name="Line 21"/>
              <p:cNvSpPr/>
              <p:nvPr/>
            </p:nvSpPr>
            <p:spPr>
              <a:xfrm>
                <a:off x="975" y="2795"/>
                <a:ext cx="2016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01" name="Oval 22"/>
              <p:cNvSpPr/>
              <p:nvPr/>
            </p:nvSpPr>
            <p:spPr>
              <a:xfrm>
                <a:off x="960" y="273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4602" name="Oval 23"/>
              <p:cNvSpPr/>
              <p:nvPr/>
            </p:nvSpPr>
            <p:spPr>
              <a:xfrm>
                <a:off x="2928" y="273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4603" name="Line 24"/>
              <p:cNvSpPr/>
              <p:nvPr/>
            </p:nvSpPr>
            <p:spPr>
              <a:xfrm>
                <a:off x="3024" y="2784"/>
                <a:ext cx="1248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ysDot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04" name="Oval 25"/>
              <p:cNvSpPr/>
              <p:nvPr/>
            </p:nvSpPr>
            <p:spPr>
              <a:xfrm>
                <a:off x="4224" y="273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4605" name="Oval 26"/>
              <p:cNvSpPr/>
              <p:nvPr/>
            </p:nvSpPr>
            <p:spPr>
              <a:xfrm>
                <a:off x="1968" y="273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24606" name="Oval 27"/>
              <p:cNvSpPr/>
              <p:nvPr/>
            </p:nvSpPr>
            <p:spPr>
              <a:xfrm>
                <a:off x="3696" y="273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24593" name="Group 28"/>
            <p:cNvGrpSpPr/>
            <p:nvPr/>
          </p:nvGrpSpPr>
          <p:grpSpPr>
            <a:xfrm>
              <a:off x="839" y="2750"/>
              <a:ext cx="4127" cy="288"/>
              <a:chOff x="884" y="2750"/>
              <a:chExt cx="4130" cy="288"/>
            </a:xfrm>
          </p:grpSpPr>
          <p:grpSp>
            <p:nvGrpSpPr>
              <p:cNvPr id="24594" name="Group 29"/>
              <p:cNvGrpSpPr/>
              <p:nvPr/>
            </p:nvGrpSpPr>
            <p:grpSpPr>
              <a:xfrm>
                <a:off x="884" y="2750"/>
                <a:ext cx="3600" cy="288"/>
                <a:chOff x="864" y="2784"/>
                <a:chExt cx="3600" cy="288"/>
              </a:xfrm>
            </p:grpSpPr>
            <p:sp>
              <p:nvSpPr>
                <p:cNvPr id="24596" name="Text Box 30"/>
                <p:cNvSpPr txBox="1"/>
                <p:nvPr/>
              </p:nvSpPr>
              <p:spPr>
                <a:xfrm>
                  <a:off x="864" y="2784"/>
                  <a:ext cx="864" cy="288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eaLnBrk="1" hangingPunct="1">
                    <a:spcBef>
                      <a:spcPct val="50000"/>
                    </a:spcBef>
                  </a:pPr>
                  <a:r>
                    <a:rPr lang="en-US" altLang="zh-CN" sz="2400" b="1" dirty="0">
                      <a:latin typeface="Times New Roman" pitchFamily="18" charset="0"/>
                      <a:ea typeface="宋体" pitchFamily="2" charset="-122"/>
                    </a:rPr>
                    <a:t>A</a:t>
                  </a:r>
                  <a:endParaRPr lang="en-US" altLang="zh-CN" sz="2400" b="1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4597" name="Text Box 31"/>
                <p:cNvSpPr txBox="1"/>
                <p:nvPr/>
              </p:nvSpPr>
              <p:spPr>
                <a:xfrm>
                  <a:off x="1872" y="2784"/>
                  <a:ext cx="864" cy="288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eaLnBrk="1" hangingPunct="1">
                    <a:spcBef>
                      <a:spcPct val="50000"/>
                    </a:spcBef>
                  </a:pPr>
                  <a:r>
                    <a:rPr lang="en-US" altLang="zh-CN" sz="2400" b="1" dirty="0">
                      <a:latin typeface="Times New Roman" pitchFamily="18" charset="0"/>
                      <a:ea typeface="宋体" pitchFamily="2" charset="-122"/>
                    </a:rPr>
                    <a:t>D</a:t>
                  </a:r>
                  <a:endParaRPr lang="en-US" altLang="zh-CN" sz="2400" b="1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4598" name="Text Box 32"/>
                <p:cNvSpPr txBox="1"/>
                <p:nvPr/>
              </p:nvSpPr>
              <p:spPr>
                <a:xfrm>
                  <a:off x="2832" y="2784"/>
                  <a:ext cx="864" cy="288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eaLnBrk="1" hangingPunct="1">
                    <a:spcBef>
                      <a:spcPct val="50000"/>
                    </a:spcBef>
                  </a:pPr>
                  <a:r>
                    <a:rPr lang="en-US" altLang="zh-CN" sz="2400" b="1" dirty="0">
                      <a:latin typeface="Times New Roman" pitchFamily="18" charset="0"/>
                      <a:ea typeface="宋体" pitchFamily="2" charset="-122"/>
                    </a:rPr>
                    <a:t>B</a:t>
                  </a:r>
                  <a:endParaRPr lang="en-US" altLang="zh-CN" sz="2400" b="1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4599" name="Text Box 33"/>
                <p:cNvSpPr txBox="1"/>
                <p:nvPr/>
              </p:nvSpPr>
              <p:spPr>
                <a:xfrm>
                  <a:off x="3600" y="2784"/>
                  <a:ext cx="864" cy="288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eaLnBrk="1" hangingPunct="1">
                    <a:spcBef>
                      <a:spcPct val="50000"/>
                    </a:spcBef>
                  </a:pPr>
                  <a:r>
                    <a:rPr lang="en-US" altLang="zh-CN" sz="2400" b="1" dirty="0">
                      <a:latin typeface="Times New Roman" pitchFamily="18" charset="0"/>
                      <a:ea typeface="宋体" pitchFamily="2" charset="-122"/>
                    </a:rPr>
                    <a:t>E</a:t>
                  </a:r>
                  <a:endParaRPr lang="en-US" altLang="zh-CN" sz="2400" b="1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24595" name="Text Box 34"/>
              <p:cNvSpPr txBox="1"/>
              <p:nvPr/>
            </p:nvSpPr>
            <p:spPr>
              <a:xfrm>
                <a:off x="4150" y="2750"/>
                <a:ext cx="864" cy="28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itchFamily="18" charset="0"/>
                    <a:ea typeface="宋体" pitchFamily="2" charset="-122"/>
                  </a:rPr>
                  <a:t>C</a:t>
                </a:r>
                <a:endParaRPr lang="en-US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  <p:sp>
        <p:nvSpPr>
          <p:cNvPr id="159779" name="Text Box 35"/>
          <p:cNvSpPr txBox="1"/>
          <p:nvPr/>
        </p:nvSpPr>
        <p:spPr>
          <a:xfrm>
            <a:off x="1692275" y="4724400"/>
            <a:ext cx="511175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9520EC"/>
                </a:solidFill>
                <a:latin typeface="Arial" pitchFamily="34" charset="0"/>
                <a:ea typeface="宋体" pitchFamily="2" charset="-122"/>
              </a:rPr>
              <a:t>所以</a:t>
            </a:r>
            <a:r>
              <a:rPr lang="en-US" altLang="zh-CN" sz="2800" b="1" dirty="0">
                <a:solidFill>
                  <a:srgbClr val="9520EC"/>
                </a:solidFill>
                <a:latin typeface="Arial" pitchFamily="34" charset="0"/>
                <a:ea typeface="宋体" pitchFamily="2" charset="-122"/>
              </a:rPr>
              <a:t>BD=1/2AB=2</a:t>
            </a:r>
            <a:r>
              <a:rPr lang="zh-CN" altLang="en-US" sz="2800" b="1" dirty="0">
                <a:solidFill>
                  <a:srgbClr val="9520EC"/>
                </a:solidFill>
                <a:latin typeface="Arial" pitchFamily="34" charset="0"/>
                <a:ea typeface="宋体" pitchFamily="2" charset="-122"/>
              </a:rPr>
              <a:t>厘米</a:t>
            </a:r>
            <a:endParaRPr lang="zh-CN" altLang="en-US" sz="2800" b="1" dirty="0">
              <a:solidFill>
                <a:srgbClr val="9520E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59780" name="Text Box 36"/>
          <p:cNvSpPr txBox="1"/>
          <p:nvPr/>
        </p:nvSpPr>
        <p:spPr>
          <a:xfrm>
            <a:off x="1619250" y="5229225"/>
            <a:ext cx="6048375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9900CC"/>
                </a:solidFill>
                <a:latin typeface="Arial" pitchFamily="34" charset="0"/>
                <a:ea typeface="宋体" pitchFamily="2" charset="-122"/>
              </a:rPr>
              <a:t>又因为</a:t>
            </a:r>
            <a:r>
              <a:rPr lang="en-US" altLang="zh-CN" sz="2800" b="1" dirty="0">
                <a:solidFill>
                  <a:srgbClr val="9900CC"/>
                </a:solidFill>
                <a:latin typeface="Arial" pitchFamily="34" charset="0"/>
                <a:ea typeface="宋体" pitchFamily="2" charset="-122"/>
              </a:rPr>
              <a:t>BC=3</a:t>
            </a:r>
            <a:r>
              <a:rPr lang="zh-CN" altLang="en-US" sz="2800" b="1" dirty="0">
                <a:solidFill>
                  <a:srgbClr val="9900CC"/>
                </a:solidFill>
                <a:latin typeface="Arial" pitchFamily="34" charset="0"/>
                <a:ea typeface="宋体" pitchFamily="2" charset="-122"/>
              </a:rPr>
              <a:t>厘米</a:t>
            </a:r>
            <a:r>
              <a:rPr lang="en-US" altLang="zh-CN" sz="2800" b="1" dirty="0">
                <a:solidFill>
                  <a:srgbClr val="9900CC"/>
                </a:solidFill>
                <a:latin typeface="Arial" pitchFamily="34" charset="0"/>
                <a:ea typeface="宋体" pitchFamily="2" charset="-122"/>
              </a:rPr>
              <a:t>,E</a:t>
            </a:r>
            <a:r>
              <a:rPr lang="zh-CN" altLang="en-US" sz="2800" b="1" dirty="0">
                <a:solidFill>
                  <a:srgbClr val="9900CC"/>
                </a:solidFill>
                <a:latin typeface="Arial" pitchFamily="34" charset="0"/>
                <a:ea typeface="宋体" pitchFamily="2" charset="-122"/>
              </a:rPr>
              <a:t>是</a:t>
            </a:r>
            <a:r>
              <a:rPr lang="en-US" altLang="zh-CN" sz="2800" b="1" dirty="0">
                <a:solidFill>
                  <a:srgbClr val="9900CC"/>
                </a:solidFill>
                <a:latin typeface="Arial" pitchFamily="34" charset="0"/>
                <a:ea typeface="宋体" pitchFamily="2" charset="-122"/>
              </a:rPr>
              <a:t>BC</a:t>
            </a:r>
            <a:r>
              <a:rPr lang="zh-CN" altLang="en-US" sz="2800" b="1" dirty="0">
                <a:solidFill>
                  <a:srgbClr val="9900CC"/>
                </a:solidFill>
                <a:latin typeface="Arial" pitchFamily="34" charset="0"/>
                <a:ea typeface="宋体" pitchFamily="2" charset="-122"/>
              </a:rPr>
              <a:t>的中点</a:t>
            </a:r>
            <a:endParaRPr lang="zh-CN" altLang="en-US" sz="2800" b="1" dirty="0">
              <a:solidFill>
                <a:srgbClr val="9900C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59781" name="Text Box 37"/>
          <p:cNvSpPr txBox="1"/>
          <p:nvPr/>
        </p:nvSpPr>
        <p:spPr>
          <a:xfrm>
            <a:off x="1619250" y="5734050"/>
            <a:ext cx="511175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 </a:t>
            </a:r>
            <a:r>
              <a:rPr lang="zh-CN" altLang="en-US" sz="2800" b="1" dirty="0">
                <a:solidFill>
                  <a:srgbClr val="9900CC"/>
                </a:solidFill>
                <a:latin typeface="Arial" pitchFamily="34" charset="0"/>
                <a:ea typeface="宋体" pitchFamily="2" charset="-122"/>
              </a:rPr>
              <a:t>所以</a:t>
            </a:r>
            <a:r>
              <a:rPr lang="en-US" altLang="zh-CN" sz="2800" b="1" dirty="0">
                <a:solidFill>
                  <a:srgbClr val="9900CC"/>
                </a:solidFill>
                <a:latin typeface="Arial" pitchFamily="34" charset="0"/>
                <a:ea typeface="宋体" pitchFamily="2" charset="-122"/>
              </a:rPr>
              <a:t>BE=1/2BC=1.5</a:t>
            </a:r>
            <a:r>
              <a:rPr lang="zh-CN" altLang="en-US" sz="2800" b="1" dirty="0">
                <a:solidFill>
                  <a:srgbClr val="9900CC"/>
                </a:solidFill>
                <a:latin typeface="Arial" pitchFamily="34" charset="0"/>
                <a:ea typeface="宋体" pitchFamily="2" charset="-122"/>
              </a:rPr>
              <a:t>厘米</a:t>
            </a:r>
            <a:endParaRPr lang="zh-CN" altLang="en-US" sz="2800" b="1" dirty="0">
              <a:solidFill>
                <a:srgbClr val="9900C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59782" name="Text Box 38"/>
          <p:cNvSpPr txBox="1"/>
          <p:nvPr/>
        </p:nvSpPr>
        <p:spPr>
          <a:xfrm>
            <a:off x="1403350" y="6237288"/>
            <a:ext cx="5689600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所以</a:t>
            </a:r>
            <a:r>
              <a:rPr lang="en-US" altLang="zh-CN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DE=BD+BE=2+1.5=3.5</a:t>
            </a:r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厘米</a:t>
            </a:r>
            <a:endParaRPr lang="zh-CN" altLang="en-US" sz="2800" b="1" dirty="0">
              <a:solidFill>
                <a:srgbClr val="9520EC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59786" name="Text Box 42"/>
          <p:cNvSpPr txBox="1"/>
          <p:nvPr/>
        </p:nvSpPr>
        <p:spPr>
          <a:xfrm>
            <a:off x="1403350" y="549275"/>
            <a:ext cx="4608513" cy="679450"/>
          </a:xfrm>
          <a:prstGeom prst="rect">
            <a:avLst/>
          </a:prstGeom>
          <a:solidFill>
            <a:srgbClr val="800000"/>
          </a:solidFill>
          <a:ln w="3810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例题</a:t>
            </a:r>
            <a:endParaRPr lang="zh-CN" altLang="en-US" sz="3600" b="1" dirty="0">
              <a:solidFill>
                <a:srgbClr val="FFFF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4591" name="Text Box 43"/>
          <p:cNvSpPr txBox="1"/>
          <p:nvPr/>
        </p:nvSpPr>
        <p:spPr>
          <a:xfrm>
            <a:off x="323850" y="476250"/>
            <a:ext cx="719138" cy="9144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5400" b="1" dirty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3</a:t>
            </a:r>
            <a:endParaRPr lang="en-US" altLang="zh-CN" sz="5400" b="1" dirty="0">
              <a:solidFill>
                <a:srgbClr val="FFFF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9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9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9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59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9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59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59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59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59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9" grpId="0" animBg="1"/>
      <p:bldP spid="159753" grpId="0"/>
      <p:bldP spid="159779" grpId="0"/>
      <p:bldP spid="159780" grpId="0"/>
      <p:bldP spid="159781" grpId="0"/>
      <p:bldP spid="159782" grpId="0"/>
      <p:bldP spid="15978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2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  <a:ln/>
        </p:spPr>
        <p:txBody>
          <a:bodyPr vert="horz" wrap="square" lIns="91440" tIns="45720" rIns="91440" bIns="45720" anchor="t"/>
          <a:p>
            <a:pPr eaLnBrk="1" hangingPunct="1"/>
            <a:endParaRPr lang="en-US" altLang="zh-CN" sz="4300" b="1" dirty="0">
              <a:solidFill>
                <a:srgbClr val="FF0000"/>
              </a:solidFill>
            </a:endParaRPr>
          </a:p>
          <a:p>
            <a:pPr eaLnBrk="1" hangingPunct="1">
              <a:buNone/>
            </a:pPr>
            <a:r>
              <a:rPr lang="en-US" altLang="zh-CN" sz="4300" b="1" dirty="0">
                <a:solidFill>
                  <a:srgbClr val="FF0000"/>
                </a:solidFill>
              </a:rPr>
              <a:t>                          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  <p:sp>
        <p:nvSpPr>
          <p:cNvPr id="25603" name="Text Box 32"/>
          <p:cNvSpPr txBox="1"/>
          <p:nvPr/>
        </p:nvSpPr>
        <p:spPr>
          <a:xfrm>
            <a:off x="468313" y="1844675"/>
            <a:ext cx="8893175" cy="10842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469900" lvl="0" indent="-469900" eaLnBrk="1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zh-CN" altLang="zh-CN" sz="3900" b="1" dirty="0"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25604" name="Rectangle 34"/>
          <p:cNvSpPr/>
          <p:nvPr/>
        </p:nvSpPr>
        <p:spPr>
          <a:xfrm>
            <a:off x="0" y="5013325"/>
            <a:ext cx="91440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en-US" altLang="zh-CN" b="1" dirty="0">
                <a:solidFill>
                  <a:srgbClr val="FF0066"/>
                </a:solidFill>
                <a:latin typeface="Wingdings" pitchFamily="2" charset="2"/>
                <a:ea typeface="宋体" pitchFamily="2" charset="-122"/>
              </a:rPr>
              <a:t> </a:t>
            </a:r>
            <a:endParaRPr lang="en-US" altLang="zh-CN" sz="40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3155" name="Text Box 35"/>
          <p:cNvSpPr txBox="1"/>
          <p:nvPr/>
        </p:nvSpPr>
        <p:spPr>
          <a:xfrm>
            <a:off x="827088" y="1844675"/>
            <a:ext cx="7848600" cy="4229100"/>
          </a:xfrm>
          <a:prstGeom prst="rect">
            <a:avLst/>
          </a:prstGeom>
          <a:solidFill>
            <a:srgbClr val="CCFFFF"/>
          </a:solidFill>
          <a:ln w="571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3600" b="1" dirty="0">
                <a:latin typeface="Arial" pitchFamily="34" charset="0"/>
                <a:ea typeface="宋体" pitchFamily="2" charset="-122"/>
              </a:rPr>
              <a:t> </a:t>
            </a:r>
            <a:r>
              <a:rPr lang="zh-CN" altLang="en-US" sz="3600" b="1" dirty="0">
                <a:solidFill>
                  <a:schemeClr val="tx2"/>
                </a:solidFill>
                <a:latin typeface="Arial" pitchFamily="34" charset="0"/>
                <a:ea typeface="隶书" pitchFamily="49" charset="-122"/>
              </a:rPr>
              <a:t>基础题组</a:t>
            </a:r>
            <a:endParaRPr lang="zh-CN" altLang="en-US" sz="24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1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、 </a:t>
            </a:r>
            <a:r>
              <a:rPr lang="zh-CN" altLang="en-US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★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比较两条线段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a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、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b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的大小结果可能有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___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种情况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,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它们是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_____________</a:t>
            </a:r>
            <a:endParaRPr lang="en-US" altLang="zh-CN" sz="24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2 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、</a:t>
            </a:r>
            <a:r>
              <a:rPr lang="zh-CN" altLang="en-US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★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 </a:t>
            </a:r>
            <a:r>
              <a:rPr lang="zh-CN" altLang="en-US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★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如图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M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是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AB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的中点，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N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是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BC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的中点，</a:t>
            </a:r>
            <a:endParaRPr lang="zh-CN" altLang="en-US" sz="24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AB=5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厘米，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BC=4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厘米，则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MN=________</a:t>
            </a:r>
            <a:endParaRPr lang="en-US" altLang="zh-CN" sz="24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AB=5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厘米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,NC=2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厘米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,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则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AC=______</a:t>
            </a:r>
            <a:endParaRPr lang="en-US" altLang="zh-CN" sz="24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AB=5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厘米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,BN=2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厘米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,</a:t>
            </a:r>
            <a:r>
              <a:rPr lang="zh-CN" altLang="en-US" sz="2400" b="1" dirty="0">
                <a:latin typeface="Arial" pitchFamily="34" charset="0"/>
                <a:ea typeface="宋体" pitchFamily="2" charset="-122"/>
              </a:rPr>
              <a:t>则</a:t>
            </a:r>
            <a:r>
              <a:rPr lang="en-US" altLang="zh-CN" sz="2400" b="1" dirty="0">
                <a:latin typeface="Arial" pitchFamily="34" charset="0"/>
                <a:ea typeface="宋体" pitchFamily="2" charset="-122"/>
              </a:rPr>
              <a:t>AN=______</a:t>
            </a:r>
            <a:endParaRPr lang="en-US" altLang="zh-CN" sz="24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24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24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2" name="Group 36"/>
          <p:cNvGrpSpPr/>
          <p:nvPr/>
        </p:nvGrpSpPr>
        <p:grpSpPr>
          <a:xfrm>
            <a:off x="2843213" y="5084763"/>
            <a:ext cx="4003675" cy="696912"/>
            <a:chOff x="3334" y="3113"/>
            <a:chExt cx="2522" cy="439"/>
          </a:xfrm>
        </p:grpSpPr>
        <p:sp>
          <p:nvSpPr>
            <p:cNvPr id="25610" name="Text Box 37"/>
            <p:cNvSpPr txBox="1"/>
            <p:nvPr/>
          </p:nvSpPr>
          <p:spPr>
            <a:xfrm>
              <a:off x="5376" y="3264"/>
              <a:ext cx="480" cy="28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400" b="1" dirty="0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25611" name="Group 38"/>
            <p:cNvGrpSpPr/>
            <p:nvPr/>
          </p:nvGrpSpPr>
          <p:grpSpPr>
            <a:xfrm>
              <a:off x="3334" y="3113"/>
              <a:ext cx="2256" cy="439"/>
              <a:chOff x="3334" y="3113"/>
              <a:chExt cx="2256" cy="439"/>
            </a:xfrm>
          </p:grpSpPr>
          <p:sp>
            <p:nvSpPr>
              <p:cNvPr id="25612" name="Text Box 39"/>
              <p:cNvSpPr txBox="1"/>
              <p:nvPr/>
            </p:nvSpPr>
            <p:spPr>
              <a:xfrm>
                <a:off x="3984" y="3264"/>
                <a:ext cx="480" cy="288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itchFamily="18" charset="0"/>
                    <a:ea typeface="宋体" pitchFamily="2" charset="-122"/>
                  </a:rPr>
                  <a:t>M</a:t>
                </a:r>
                <a:endParaRPr lang="en-US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grpSp>
            <p:nvGrpSpPr>
              <p:cNvPr id="25613" name="Group 40"/>
              <p:cNvGrpSpPr/>
              <p:nvPr/>
            </p:nvGrpSpPr>
            <p:grpSpPr>
              <a:xfrm>
                <a:off x="3334" y="3113"/>
                <a:ext cx="2256" cy="432"/>
                <a:chOff x="3312" y="3120"/>
                <a:chExt cx="2256" cy="432"/>
              </a:xfrm>
            </p:grpSpPr>
            <p:sp>
              <p:nvSpPr>
                <p:cNvPr id="25614" name="Line 41"/>
                <p:cNvSpPr/>
                <p:nvPr/>
              </p:nvSpPr>
              <p:spPr>
                <a:xfrm>
                  <a:off x="3504" y="3216"/>
                  <a:ext cx="2064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5615" name="Oval 42"/>
                <p:cNvSpPr/>
                <p:nvPr/>
              </p:nvSpPr>
              <p:spPr>
                <a:xfrm>
                  <a:off x="3456" y="3120"/>
                  <a:ext cx="9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5616" name="Oval 43"/>
                <p:cNvSpPr/>
                <p:nvPr/>
              </p:nvSpPr>
              <p:spPr>
                <a:xfrm>
                  <a:off x="4656" y="3120"/>
                  <a:ext cx="9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5617" name="Oval 44"/>
                <p:cNvSpPr/>
                <p:nvPr/>
              </p:nvSpPr>
              <p:spPr>
                <a:xfrm>
                  <a:off x="5472" y="3120"/>
                  <a:ext cx="9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5618" name="Text Box 45"/>
                <p:cNvSpPr txBox="1"/>
                <p:nvPr/>
              </p:nvSpPr>
              <p:spPr>
                <a:xfrm>
                  <a:off x="3312" y="3264"/>
                  <a:ext cx="480" cy="288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eaLnBrk="1" hangingPunct="1">
                    <a:spcBef>
                      <a:spcPct val="50000"/>
                    </a:spcBef>
                  </a:pPr>
                  <a:r>
                    <a:rPr lang="en-US" altLang="zh-CN" sz="2400" b="1" dirty="0">
                      <a:latin typeface="Times New Roman" pitchFamily="18" charset="0"/>
                      <a:ea typeface="宋体" pitchFamily="2" charset="-122"/>
                    </a:rPr>
                    <a:t>A</a:t>
                  </a:r>
                  <a:endParaRPr lang="en-US" altLang="zh-CN" sz="2400" b="1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5619" name="Text Box 46"/>
                <p:cNvSpPr txBox="1"/>
                <p:nvPr/>
              </p:nvSpPr>
              <p:spPr>
                <a:xfrm>
                  <a:off x="4560" y="3264"/>
                  <a:ext cx="480" cy="288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eaLnBrk="1" hangingPunct="1">
                    <a:spcBef>
                      <a:spcPct val="50000"/>
                    </a:spcBef>
                  </a:pPr>
                  <a:r>
                    <a:rPr lang="en-US" altLang="zh-CN" sz="2400" b="1" dirty="0">
                      <a:latin typeface="Times New Roman" pitchFamily="18" charset="0"/>
                      <a:ea typeface="宋体" pitchFamily="2" charset="-122"/>
                    </a:rPr>
                    <a:t>B</a:t>
                  </a:r>
                  <a:endParaRPr lang="en-US" altLang="zh-CN" sz="2400" b="1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5620" name="Oval 47"/>
                <p:cNvSpPr/>
                <p:nvPr/>
              </p:nvSpPr>
              <p:spPr>
                <a:xfrm>
                  <a:off x="4032" y="3120"/>
                  <a:ext cx="9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5621" name="Oval 48"/>
                <p:cNvSpPr/>
                <p:nvPr/>
              </p:nvSpPr>
              <p:spPr>
                <a:xfrm>
                  <a:off x="5088" y="3120"/>
                  <a:ext cx="9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25622" name="Text Box 49"/>
                <p:cNvSpPr txBox="1"/>
                <p:nvPr/>
              </p:nvSpPr>
              <p:spPr>
                <a:xfrm>
                  <a:off x="4992" y="3264"/>
                  <a:ext cx="480" cy="288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eaLnBrk="1" hangingPunct="1">
                    <a:spcBef>
                      <a:spcPct val="50000"/>
                    </a:spcBef>
                  </a:pPr>
                  <a:r>
                    <a:rPr lang="en-US" altLang="zh-CN" sz="2400" b="1" dirty="0">
                      <a:latin typeface="Times New Roman" pitchFamily="18" charset="0"/>
                      <a:ea typeface="宋体" pitchFamily="2" charset="-122"/>
                    </a:rPr>
                    <a:t>N</a:t>
                  </a:r>
                  <a:endParaRPr lang="en-US" altLang="zh-CN" sz="2400" b="1" dirty="0"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</p:grpSp>
      </p:grpSp>
      <p:grpSp>
        <p:nvGrpSpPr>
          <p:cNvPr id="25607" name="Group 52"/>
          <p:cNvGrpSpPr/>
          <p:nvPr/>
        </p:nvGrpSpPr>
        <p:grpSpPr>
          <a:xfrm>
            <a:off x="611188" y="549275"/>
            <a:ext cx="2700337" cy="752475"/>
            <a:chOff x="0" y="300"/>
            <a:chExt cx="2134" cy="474"/>
          </a:xfrm>
        </p:grpSpPr>
        <p:sp>
          <p:nvSpPr>
            <p:cNvPr id="25608" name="Text Box 53"/>
            <p:cNvSpPr txBox="1"/>
            <p:nvPr/>
          </p:nvSpPr>
          <p:spPr>
            <a:xfrm>
              <a:off x="0" y="300"/>
              <a:ext cx="1976" cy="466"/>
            </a:xfrm>
            <a:prstGeom prst="rect">
              <a:avLst/>
            </a:prstGeom>
            <a:solidFill>
              <a:srgbClr val="800000"/>
            </a:solidFill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endParaRPr lang="zh-CN" altLang="zh-CN" sz="4000" b="1" dirty="0">
                <a:solidFill>
                  <a:srgbClr val="323F48"/>
                </a:solidFill>
                <a:latin typeface="Wingdings" pitchFamily="2" charset="2"/>
                <a:ea typeface="黑体" pitchFamily="49" charset="-122"/>
              </a:endParaRPr>
            </a:p>
          </p:txBody>
        </p:sp>
        <p:sp>
          <p:nvSpPr>
            <p:cNvPr id="25609" name="Text Box 54"/>
            <p:cNvSpPr txBox="1"/>
            <p:nvPr/>
          </p:nvSpPr>
          <p:spPr>
            <a:xfrm>
              <a:off x="158" y="346"/>
              <a:ext cx="1976" cy="428"/>
            </a:xfrm>
            <a:prstGeom prst="rect">
              <a:avLst/>
            </a:prstGeom>
            <a:solidFill>
              <a:srgbClr val="800000"/>
            </a:solidFill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FFFF00"/>
                  </a:solidFill>
                  <a:latin typeface="Wingdings" pitchFamily="2" charset="2"/>
                  <a:ea typeface="黑体" pitchFamily="49" charset="-122"/>
                </a:rPr>
                <a:t>新知反馈</a:t>
              </a:r>
              <a:endParaRPr lang="zh-CN" altLang="en-US" sz="3600" b="1" dirty="0">
                <a:solidFill>
                  <a:srgbClr val="FFFF00"/>
                </a:solidFill>
                <a:latin typeface="Wingdings" pitchFamily="2" charset="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3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 descr="图片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8195" name="Picture 3" descr="a23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95400" y="1916113"/>
            <a:ext cx="2141538" cy="3395662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8196" name="Picture 4" descr="a28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181600" y="1606550"/>
            <a:ext cx="1804988" cy="32702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90149" name="AutoShape 5"/>
          <p:cNvSpPr/>
          <p:nvPr/>
        </p:nvSpPr>
        <p:spPr>
          <a:xfrm>
            <a:off x="5794375" y="381000"/>
            <a:ext cx="2663825" cy="1066800"/>
          </a:xfrm>
          <a:prstGeom prst="wedgeEllipseCallout">
            <a:avLst>
              <a:gd name="adj1" fmla="val -14361"/>
              <a:gd name="adj2" fmla="val 79019"/>
            </a:avLst>
          </a:prstGeom>
          <a:solidFill>
            <a:srgbClr val="FFFF00">
              <a:alpha val="50195"/>
            </a:srgbClr>
          </a:solidFill>
          <a:ln w="28575" cap="flat" cmpd="sng">
            <a:solidFill>
              <a:srgbClr val="33333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 eaLnBrk="1" hangingPunct="1"/>
            <a:r>
              <a:rPr lang="zh-CN" altLang="en-US" sz="2800" b="1" dirty="0">
                <a:solidFill>
                  <a:srgbClr val="FF0000"/>
                </a:solidFill>
                <a:latin typeface="幼圆" pitchFamily="1" charset="-122"/>
                <a:ea typeface="幼圆" pitchFamily="1" charset="-122"/>
              </a:rPr>
              <a:t>我比你高</a:t>
            </a:r>
            <a:r>
              <a:rPr lang="en-US" altLang="zh-CN" sz="2800" b="1" dirty="0">
                <a:solidFill>
                  <a:srgbClr val="FF0000"/>
                </a:solidFill>
                <a:latin typeface="幼圆" pitchFamily="1" charset="-122"/>
                <a:ea typeface="幼圆" pitchFamily="1" charset="-122"/>
              </a:rPr>
              <a:t>!</a:t>
            </a:r>
            <a:endParaRPr lang="en-US" altLang="zh-CN" sz="2800" b="1" dirty="0">
              <a:solidFill>
                <a:srgbClr val="FF0000"/>
              </a:solidFill>
              <a:latin typeface="幼圆" pitchFamily="1" charset="-122"/>
              <a:ea typeface="幼圆" pitchFamily="1" charset="-122"/>
            </a:endParaRPr>
          </a:p>
        </p:txBody>
      </p:sp>
      <p:sp>
        <p:nvSpPr>
          <p:cNvPr id="390150" name="AutoShape 6"/>
          <p:cNvSpPr/>
          <p:nvPr/>
        </p:nvSpPr>
        <p:spPr>
          <a:xfrm>
            <a:off x="1831975" y="228600"/>
            <a:ext cx="2663825" cy="1371600"/>
          </a:xfrm>
          <a:prstGeom prst="wedgeEllipseCallout">
            <a:avLst>
              <a:gd name="adj1" fmla="val -42310"/>
              <a:gd name="adj2" fmla="val 57986"/>
            </a:avLst>
          </a:prstGeom>
          <a:solidFill>
            <a:srgbClr val="FFFF00">
              <a:alpha val="50195"/>
            </a:srgbClr>
          </a:solidFill>
          <a:ln w="28575" cap="flat" cmpd="sng">
            <a:solidFill>
              <a:srgbClr val="33333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 eaLnBrk="1" hangingPunct="1"/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幼圆" pitchFamily="1" charset="-122"/>
              </a:rPr>
              <a:t>你哪有我高啊</a:t>
            </a:r>
            <a:r>
              <a:rPr lang="en-US" altLang="zh-CN" sz="2800" b="1" dirty="0">
                <a:solidFill>
                  <a:srgbClr val="FF0000"/>
                </a:solidFill>
                <a:latin typeface="Arial" pitchFamily="34" charset="0"/>
                <a:ea typeface="幼圆" pitchFamily="1" charset="-122"/>
              </a:rPr>
              <a:t>!</a:t>
            </a:r>
            <a:endParaRPr lang="en-US" altLang="zh-CN" sz="2800" b="1" dirty="0">
              <a:solidFill>
                <a:srgbClr val="FF0000"/>
              </a:solidFill>
              <a:latin typeface="Arial" pitchFamily="34" charset="0"/>
              <a:ea typeface="幼圆" pitchFamily="1" charset="-122"/>
            </a:endParaRPr>
          </a:p>
        </p:txBody>
      </p:sp>
      <p:sp>
        <p:nvSpPr>
          <p:cNvPr id="390151" name="Line 7"/>
          <p:cNvSpPr/>
          <p:nvPr/>
        </p:nvSpPr>
        <p:spPr>
          <a:xfrm>
            <a:off x="1619250" y="5300663"/>
            <a:ext cx="604837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00" name="Rectangle 8"/>
          <p:cNvSpPr/>
          <p:nvPr/>
        </p:nvSpPr>
        <p:spPr>
          <a:xfrm>
            <a:off x="4800600" y="4800600"/>
            <a:ext cx="2514600" cy="533400"/>
          </a:xfrm>
          <a:prstGeom prst="rect">
            <a:avLst/>
          </a:prstGeom>
          <a:solidFill>
            <a:srgbClr val="CCFFCC">
              <a:alpha val="50195"/>
            </a:srgbClr>
          </a:solidFill>
          <a:ln w="28575" cap="flat" cmpd="sng">
            <a:solidFill>
              <a:srgbClr val="33333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8201" name="Text Box 9"/>
          <p:cNvSpPr txBox="1"/>
          <p:nvPr/>
        </p:nvSpPr>
        <p:spPr>
          <a:xfrm>
            <a:off x="609600" y="2590800"/>
            <a:ext cx="671513" cy="1219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eaVert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b="1" dirty="0">
                <a:latin typeface="Arial" pitchFamily="34" charset="0"/>
                <a:ea typeface="宋体" pitchFamily="2" charset="-122"/>
              </a:rPr>
              <a:t>小明</a:t>
            </a:r>
            <a:endParaRPr lang="zh-CN" altLang="en-US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8202" name="Text Box 10"/>
          <p:cNvSpPr txBox="1"/>
          <p:nvPr/>
        </p:nvSpPr>
        <p:spPr>
          <a:xfrm>
            <a:off x="6796088" y="2743200"/>
            <a:ext cx="671512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eaVert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b="1" dirty="0">
                <a:latin typeface="Arial" pitchFamily="34" charset="0"/>
                <a:ea typeface="宋体" pitchFamily="2" charset="-122"/>
              </a:rPr>
              <a:t>小华</a:t>
            </a:r>
            <a:endParaRPr lang="zh-CN" altLang="en-US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8203" name="Text Box 11"/>
          <p:cNvSpPr txBox="1"/>
          <p:nvPr/>
        </p:nvSpPr>
        <p:spPr>
          <a:xfrm>
            <a:off x="-98425" y="188913"/>
            <a:ext cx="2652713" cy="63976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情景活动一</a:t>
            </a:r>
            <a:endParaRPr lang="zh-CN" altLang="en-US" sz="3600" b="1" dirty="0">
              <a:solidFill>
                <a:srgbClr val="0000CC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0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0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0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0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0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0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149" grpId="0" animBg="1"/>
      <p:bldP spid="3901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8466" name="Text Box 2"/>
          <p:cNvSpPr txBox="1"/>
          <p:nvPr/>
        </p:nvSpPr>
        <p:spPr>
          <a:xfrm>
            <a:off x="0" y="1484313"/>
            <a:ext cx="2627313" cy="4578350"/>
          </a:xfrm>
          <a:prstGeom prst="rect">
            <a:avLst/>
          </a:prstGeom>
          <a:solidFill>
            <a:srgbClr val="CCFFFF"/>
          </a:solidFill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2400" b="1" dirty="0">
                <a:solidFill>
                  <a:schemeClr val="hlink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2400" b="1" dirty="0">
                <a:solidFill>
                  <a:schemeClr val="tx2"/>
                </a:solidFill>
                <a:latin typeface="黑体" pitchFamily="49" charset="-122"/>
                <a:ea typeface="黑体" pitchFamily="49" charset="-122"/>
              </a:rPr>
              <a:t>创新题组</a:t>
            </a:r>
            <a:endParaRPr lang="zh-CN" altLang="en-US" sz="2400" b="1" dirty="0">
              <a:solidFill>
                <a:schemeClr val="tx2"/>
              </a:solidFill>
              <a:latin typeface="黑体" pitchFamily="49" charset="-122"/>
              <a:ea typeface="黑体" pitchFamily="49" charset="-122"/>
            </a:endParaRPr>
          </a:p>
          <a:p>
            <a:pPr lvl="0" eaLnBrk="1" hangingPunct="1"/>
            <a:r>
              <a:rPr lang="zh-CN" altLang="en-US" sz="2000" b="1" dirty="0">
                <a:solidFill>
                  <a:srgbClr val="4729C9"/>
                </a:solidFill>
                <a:latin typeface="黑体" pitchFamily="49" charset="-122"/>
                <a:ea typeface="黑体" pitchFamily="49" charset="-122"/>
              </a:rPr>
              <a:t>小强和小彬同住在一个居民区内，居民区与学校的位置如图所示，放学了，他俩分别选择了不同的回家路线．</a:t>
            </a:r>
            <a:endParaRPr lang="zh-CN" altLang="en-US" sz="2000" b="1" dirty="0">
              <a:solidFill>
                <a:srgbClr val="4729C9"/>
              </a:solidFill>
              <a:latin typeface="黑体" pitchFamily="49" charset="-122"/>
              <a:ea typeface="黑体" pitchFamily="49" charset="-122"/>
            </a:endParaRPr>
          </a:p>
          <a:p>
            <a:pPr lvl="0" eaLnBrk="1" hangingPunct="1"/>
            <a:r>
              <a:rPr lang="zh-CN" altLang="en-US" sz="2000" b="1" dirty="0">
                <a:solidFill>
                  <a:srgbClr val="4729C9"/>
                </a:solidFill>
                <a:latin typeface="黑体" pitchFamily="49" charset="-122"/>
                <a:ea typeface="黑体" pitchFamily="49" charset="-122"/>
              </a:rPr>
              <a:t>  （１）小强选择了穿越草坪，他认为</a:t>
            </a:r>
            <a:r>
              <a:rPr lang="zh-CN" altLang="en-US" sz="2000" b="1" u="sng" dirty="0">
                <a:solidFill>
                  <a:srgbClr val="4729C9"/>
                </a:solidFill>
                <a:latin typeface="黑体" pitchFamily="49" charset="-122"/>
                <a:ea typeface="黑体" pitchFamily="49" charset="-122"/>
              </a:rPr>
              <a:t>           </a:t>
            </a:r>
            <a:r>
              <a:rPr lang="zh-CN" altLang="en-US" sz="2000" b="1" dirty="0">
                <a:solidFill>
                  <a:srgbClr val="4729C9"/>
                </a:solidFill>
                <a:latin typeface="黑体" pitchFamily="49" charset="-122"/>
                <a:ea typeface="黑体" pitchFamily="49" charset="-122"/>
              </a:rPr>
              <a:t>．</a:t>
            </a:r>
            <a:r>
              <a:rPr lang="zh-CN" altLang="en-US" sz="2000" b="1" u="sng" dirty="0">
                <a:solidFill>
                  <a:srgbClr val="4729C9"/>
                </a:solidFill>
                <a:latin typeface="黑体" pitchFamily="49" charset="-122"/>
                <a:ea typeface="黑体" pitchFamily="49" charset="-122"/>
              </a:rPr>
              <a:t>　                  </a:t>
            </a:r>
            <a:endParaRPr lang="zh-CN" altLang="en-US" sz="2000" b="1" u="sng" dirty="0">
              <a:solidFill>
                <a:srgbClr val="4729C9"/>
              </a:solidFill>
              <a:latin typeface="黑体" pitchFamily="49" charset="-122"/>
              <a:ea typeface="黑体" pitchFamily="49" charset="-122"/>
            </a:endParaRPr>
          </a:p>
          <a:p>
            <a:pPr lvl="0" eaLnBrk="1" hangingPunct="1"/>
            <a:r>
              <a:rPr lang="zh-CN" altLang="en-US" sz="2000" b="1" dirty="0">
                <a:solidFill>
                  <a:srgbClr val="4729C9"/>
                </a:solidFill>
                <a:latin typeface="黑体" pitchFamily="49" charset="-122"/>
                <a:ea typeface="黑体" pitchFamily="49" charset="-122"/>
              </a:rPr>
              <a:t>  （２）小彬选择了走希望之路</a:t>
            </a:r>
            <a:r>
              <a:rPr lang="en-US" altLang="zh-CN" sz="2000" b="1" dirty="0">
                <a:solidFill>
                  <a:srgbClr val="4729C9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2000" b="1" dirty="0">
                <a:solidFill>
                  <a:srgbClr val="4729C9"/>
                </a:solidFill>
                <a:latin typeface="黑体" pitchFamily="49" charset="-122"/>
                <a:ea typeface="黑体" pitchFamily="49" charset="-122"/>
              </a:rPr>
              <a:t>他觉得</a:t>
            </a:r>
            <a:r>
              <a:rPr lang="zh-CN" altLang="en-US" sz="2400" u="sng" dirty="0">
                <a:solidFill>
                  <a:srgbClr val="4729C9"/>
                </a:solidFill>
                <a:latin typeface="Arial" pitchFamily="34" charset="0"/>
                <a:ea typeface="宋体" pitchFamily="2" charset="-122"/>
              </a:rPr>
              <a:t>                  </a:t>
            </a:r>
            <a:r>
              <a:rPr lang="zh-CN" altLang="en-US" sz="2400" dirty="0">
                <a:solidFill>
                  <a:srgbClr val="4729C9"/>
                </a:solidFill>
                <a:latin typeface="Arial" pitchFamily="34" charset="0"/>
                <a:ea typeface="宋体" pitchFamily="2" charset="-122"/>
              </a:rPr>
              <a:t>．</a:t>
            </a:r>
            <a:endParaRPr lang="zh-CN" altLang="en-US" sz="2400" u="sng" dirty="0">
              <a:solidFill>
                <a:srgbClr val="4729C9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en-US" sz="2400" u="sng" dirty="0">
                <a:solidFill>
                  <a:srgbClr val="4729C9"/>
                </a:solidFill>
                <a:latin typeface="Arial" pitchFamily="34" charset="0"/>
                <a:ea typeface="宋体" pitchFamily="2" charset="-122"/>
              </a:rPr>
              <a:t> 　</a:t>
            </a:r>
            <a:endParaRPr lang="zh-CN" altLang="en-US" sz="2400" u="sng" dirty="0">
              <a:solidFill>
                <a:srgbClr val="4729C9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2627313" y="2276475"/>
            <a:ext cx="6767512" cy="3348038"/>
            <a:chOff x="476" y="1775"/>
            <a:chExt cx="4263" cy="2109"/>
          </a:xfrm>
        </p:grpSpPr>
        <p:sp>
          <p:nvSpPr>
            <p:cNvPr id="26632" name="Rectangle 4"/>
            <p:cNvSpPr/>
            <p:nvPr/>
          </p:nvSpPr>
          <p:spPr>
            <a:xfrm>
              <a:off x="1247" y="2251"/>
              <a:ext cx="2994" cy="1633"/>
            </a:xfrm>
            <a:prstGeom prst="rect">
              <a:avLst/>
            </a:prstGeom>
            <a:solidFill>
              <a:srgbClr val="339966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33" name="Rectangle 5"/>
            <p:cNvSpPr/>
            <p:nvPr/>
          </p:nvSpPr>
          <p:spPr>
            <a:xfrm>
              <a:off x="975" y="2115"/>
              <a:ext cx="272" cy="1769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34" name="Rectangle 6"/>
            <p:cNvSpPr/>
            <p:nvPr/>
          </p:nvSpPr>
          <p:spPr>
            <a:xfrm>
              <a:off x="975" y="2002"/>
              <a:ext cx="3266" cy="227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35" name="Oval 7"/>
            <p:cNvSpPr/>
            <p:nvPr/>
          </p:nvSpPr>
          <p:spPr>
            <a:xfrm>
              <a:off x="839" y="3680"/>
              <a:ext cx="136" cy="137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36" name="Text Box 8"/>
            <p:cNvSpPr txBox="1"/>
            <p:nvPr/>
          </p:nvSpPr>
          <p:spPr>
            <a:xfrm>
              <a:off x="476" y="3635"/>
              <a:ext cx="454" cy="2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1800" b="1" dirty="0">
                  <a:latin typeface="Arial" pitchFamily="34" charset="0"/>
                  <a:ea typeface="宋体" pitchFamily="2" charset="-122"/>
                </a:rPr>
                <a:t>学校</a:t>
              </a:r>
              <a:endParaRPr lang="zh-CN" altLang="en-US" sz="1800" b="1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37" name="Text Box 9"/>
            <p:cNvSpPr txBox="1"/>
            <p:nvPr/>
          </p:nvSpPr>
          <p:spPr>
            <a:xfrm>
              <a:off x="975" y="2367"/>
              <a:ext cx="272" cy="90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1600" b="1" dirty="0">
                  <a:latin typeface="Arial" pitchFamily="34" charset="0"/>
                  <a:ea typeface="宋体" pitchFamily="2" charset="-122"/>
                </a:rPr>
                <a:t>希</a:t>
              </a:r>
              <a:endParaRPr lang="zh-CN" altLang="en-US" sz="1600" b="1" dirty="0">
                <a:latin typeface="Arial" pitchFamily="34" charset="0"/>
                <a:ea typeface="宋体" pitchFamily="2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1600" b="1" dirty="0">
                  <a:latin typeface="Arial" pitchFamily="34" charset="0"/>
                  <a:ea typeface="宋体" pitchFamily="2" charset="-122"/>
                </a:rPr>
                <a:t>望</a:t>
              </a:r>
              <a:endParaRPr lang="zh-CN" altLang="en-US" sz="1600" b="1" dirty="0">
                <a:latin typeface="Arial" pitchFamily="34" charset="0"/>
                <a:ea typeface="宋体" pitchFamily="2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1600" b="1" dirty="0">
                  <a:latin typeface="Arial" pitchFamily="34" charset="0"/>
                  <a:ea typeface="宋体" pitchFamily="2" charset="-122"/>
                </a:rPr>
                <a:t>之</a:t>
              </a:r>
              <a:endParaRPr lang="zh-CN" altLang="en-US" sz="1600" b="1" dirty="0">
                <a:latin typeface="Arial" pitchFamily="34" charset="0"/>
                <a:ea typeface="宋体" pitchFamily="2" charset="-122"/>
              </a:endParaRPr>
            </a:p>
            <a:p>
              <a:pPr lvl="0" eaLnBrk="1" hangingPunct="1">
                <a:spcBef>
                  <a:spcPct val="50000"/>
                </a:spcBef>
              </a:pPr>
              <a:r>
                <a:rPr lang="zh-CN" altLang="en-US" sz="1600" b="1" dirty="0">
                  <a:latin typeface="Arial" pitchFamily="34" charset="0"/>
                  <a:ea typeface="宋体" pitchFamily="2" charset="-122"/>
                </a:rPr>
                <a:t>路</a:t>
              </a:r>
              <a:endParaRPr lang="zh-CN" altLang="en-US" sz="1600" b="1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38" name="Oval 10"/>
            <p:cNvSpPr/>
            <p:nvPr/>
          </p:nvSpPr>
          <p:spPr>
            <a:xfrm>
              <a:off x="4105" y="1912"/>
              <a:ext cx="136" cy="137"/>
            </a:xfrm>
            <a:prstGeom prst="ellipse">
              <a:avLst/>
            </a:prstGeom>
            <a:solidFill>
              <a:srgbClr val="FF00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39" name="Text Box 11"/>
            <p:cNvSpPr txBox="1"/>
            <p:nvPr/>
          </p:nvSpPr>
          <p:spPr>
            <a:xfrm>
              <a:off x="4286" y="1775"/>
              <a:ext cx="453" cy="40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1800" b="1" dirty="0">
                  <a:latin typeface="Arial" pitchFamily="34" charset="0"/>
                  <a:ea typeface="宋体" pitchFamily="2" charset="-122"/>
                </a:rPr>
                <a:t>居民区楼</a:t>
              </a:r>
              <a:endParaRPr lang="zh-CN" altLang="en-US" sz="1800" b="1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40" name="Text Box 12"/>
            <p:cNvSpPr txBox="1"/>
            <p:nvPr/>
          </p:nvSpPr>
          <p:spPr>
            <a:xfrm>
              <a:off x="2699" y="3136"/>
              <a:ext cx="1270" cy="2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1800" b="1" dirty="0">
                  <a:latin typeface="Arial" pitchFamily="34" charset="0"/>
                  <a:ea typeface="宋体" pitchFamily="2" charset="-122"/>
                </a:rPr>
                <a:t>草坪区</a:t>
              </a:r>
              <a:endParaRPr lang="zh-CN" altLang="en-US" sz="1800" b="1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41" name="Text Box 13"/>
            <p:cNvSpPr txBox="1"/>
            <p:nvPr/>
          </p:nvSpPr>
          <p:spPr>
            <a:xfrm>
              <a:off x="1429" y="2501"/>
              <a:ext cx="1270" cy="2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zh-CN" altLang="en-US" sz="1800" b="1" dirty="0">
                  <a:latin typeface="Arial" pitchFamily="34" charset="0"/>
                  <a:ea typeface="宋体" pitchFamily="2" charset="-122"/>
                </a:rPr>
                <a:t>草坪区</a:t>
              </a:r>
              <a:endParaRPr lang="zh-CN" altLang="en-US" sz="1800" b="1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6642" name="AutoShape 14"/>
            <p:cNvSpPr/>
            <p:nvPr/>
          </p:nvSpPr>
          <p:spPr>
            <a:xfrm rot="5511365" flipH="1">
              <a:off x="1088" y="2070"/>
              <a:ext cx="273" cy="227"/>
            </a:xfrm>
            <a:custGeom>
              <a:avLst/>
              <a:gdLst>
                <a:gd name="txL" fmla="*/ 0 w 21600"/>
                <a:gd name="txT" fmla="*/ 14368 h 21600"/>
                <a:gd name="txR" fmla="*/ 18514 w 21600"/>
                <a:gd name="txB" fmla="*/ 21600 h 21600"/>
              </a:gdLst>
              <a:ahLst/>
              <a:cxnLst>
                <a:cxn ang="17694720">
                  <a:pos x="195" y="0"/>
                </a:cxn>
                <a:cxn ang="11796480">
                  <a:pos x="117" y="76"/>
                </a:cxn>
                <a:cxn ang="11796480">
                  <a:pos x="0" y="189"/>
                </a:cxn>
                <a:cxn ang="5898240">
                  <a:pos x="117" y="227"/>
                </a:cxn>
                <a:cxn ang="0">
                  <a:pos x="234" y="158"/>
                </a:cxn>
                <a:cxn ang="0">
                  <a:pos x="273" y="76"/>
                </a:cxn>
              </a:cxnLst>
              <a:rect l="txL" t="txT" r="txR" b="txB"/>
              <a:pathLst>
                <a:path w="21600" h="21600">
                  <a:moveTo>
                    <a:pt x="15429" y="0"/>
                  </a:moveTo>
                  <a:lnTo>
                    <a:pt x="9257" y="7200"/>
                  </a:lnTo>
                  <a:lnTo>
                    <a:pt x="12343" y="7200"/>
                  </a:lnTo>
                  <a:lnTo>
                    <a:pt x="12343" y="14400"/>
                  </a:lnTo>
                  <a:lnTo>
                    <a:pt x="0" y="14400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rgbClr val="FFCC00">
                <a:alpha val="100000"/>
              </a:srgbClr>
            </a:solidFill>
            <a:ln w="9525" cap="flat" cmpd="sng">
              <a:solidFill>
                <a:schemeClr val="tx1">
                  <a:alpha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43" name="Freeform 15" descr="纸袋"/>
            <p:cNvSpPr/>
            <p:nvPr/>
          </p:nvSpPr>
          <p:spPr>
            <a:xfrm rot="2868871" flipH="1">
              <a:off x="1375" y="3483"/>
              <a:ext cx="134" cy="209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44" name="Freeform 16" descr="纸袋"/>
            <p:cNvSpPr/>
            <p:nvPr/>
          </p:nvSpPr>
          <p:spPr>
            <a:xfrm rot="1995549">
              <a:off x="1111" y="3521"/>
              <a:ext cx="136" cy="227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45" name="Freeform 17" descr="纸袋"/>
            <p:cNvSpPr/>
            <p:nvPr/>
          </p:nvSpPr>
          <p:spPr>
            <a:xfrm rot="1995549">
              <a:off x="1565" y="3203"/>
              <a:ext cx="136" cy="227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46" name="Freeform 18" descr="纸袋"/>
            <p:cNvSpPr/>
            <p:nvPr/>
          </p:nvSpPr>
          <p:spPr>
            <a:xfrm rot="2736929">
              <a:off x="3333" y="2387"/>
              <a:ext cx="136" cy="227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47" name="Freeform 19" descr="纸袋"/>
            <p:cNvSpPr/>
            <p:nvPr/>
          </p:nvSpPr>
          <p:spPr>
            <a:xfrm rot="1995549">
              <a:off x="2109" y="2931"/>
              <a:ext cx="136" cy="227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48" name="Freeform 20" descr="纸袋"/>
            <p:cNvSpPr/>
            <p:nvPr/>
          </p:nvSpPr>
          <p:spPr>
            <a:xfrm rot="1995549">
              <a:off x="3696" y="2115"/>
              <a:ext cx="136" cy="227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49" name="Freeform 21" descr="纸袋"/>
            <p:cNvSpPr/>
            <p:nvPr/>
          </p:nvSpPr>
          <p:spPr>
            <a:xfrm rot="2870289">
              <a:off x="2743" y="2659"/>
              <a:ext cx="136" cy="227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50" name="Freeform 22" descr="纸袋"/>
            <p:cNvSpPr/>
            <p:nvPr/>
          </p:nvSpPr>
          <p:spPr>
            <a:xfrm rot="2868871" flipH="1">
              <a:off x="1874" y="3165"/>
              <a:ext cx="134" cy="209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51" name="Freeform 23" descr="纸袋"/>
            <p:cNvSpPr/>
            <p:nvPr/>
          </p:nvSpPr>
          <p:spPr>
            <a:xfrm rot="2868871" flipH="1">
              <a:off x="2418" y="2893"/>
              <a:ext cx="134" cy="209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52" name="Freeform 24" descr="纸袋"/>
            <p:cNvSpPr/>
            <p:nvPr/>
          </p:nvSpPr>
          <p:spPr>
            <a:xfrm rot="4073910" flipH="1">
              <a:off x="3053" y="2576"/>
              <a:ext cx="134" cy="209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53" name="Freeform 25" descr="纸袋"/>
            <p:cNvSpPr/>
            <p:nvPr/>
          </p:nvSpPr>
          <p:spPr>
            <a:xfrm rot="2907372" flipH="1">
              <a:off x="3597" y="2394"/>
              <a:ext cx="134" cy="209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6654" name="Freeform 26" descr="纸袋"/>
            <p:cNvSpPr/>
            <p:nvPr/>
          </p:nvSpPr>
          <p:spPr>
            <a:xfrm rot="2868871" flipH="1">
              <a:off x="4006" y="2031"/>
              <a:ext cx="134" cy="209"/>
            </a:xfrm>
            <a:custGeom>
              <a:avLst/>
              <a:gdLst>
                <a:gd name="txL" fmla="*/ 0 w 1357"/>
                <a:gd name="txT" fmla="*/ 0 h 2548"/>
                <a:gd name="txR" fmla="*/ 1357 w 1357"/>
                <a:gd name="txB" fmla="*/ 2548 h 2548"/>
              </a:gdLst>
              <a:ahLst/>
              <a:cxnLst>
                <a:cxn ang="0">
                  <a:pos x="880" y="26"/>
                </a:cxn>
                <a:cxn ang="0">
                  <a:pos x="550" y="26"/>
                </a:cxn>
                <a:cxn ang="0">
                  <a:pos x="220" y="182"/>
                </a:cxn>
                <a:cxn ang="0">
                  <a:pos x="55" y="494"/>
                </a:cxn>
                <a:cxn ang="0">
                  <a:pos x="55" y="962"/>
                </a:cxn>
                <a:cxn ang="0">
                  <a:pos x="385" y="1586"/>
                </a:cxn>
                <a:cxn ang="0">
                  <a:pos x="495" y="1898"/>
                </a:cxn>
                <a:cxn ang="0">
                  <a:pos x="550" y="2366"/>
                </a:cxn>
                <a:cxn ang="0">
                  <a:pos x="715" y="2522"/>
                </a:cxn>
                <a:cxn ang="0">
                  <a:pos x="990" y="2522"/>
                </a:cxn>
                <a:cxn ang="0">
                  <a:pos x="1210" y="2366"/>
                </a:cxn>
                <a:cxn ang="0">
                  <a:pos x="1210" y="1898"/>
                </a:cxn>
                <a:cxn ang="0">
                  <a:pos x="1100" y="1430"/>
                </a:cxn>
                <a:cxn ang="0">
                  <a:pos x="1320" y="962"/>
                </a:cxn>
                <a:cxn ang="0">
                  <a:pos x="1320" y="494"/>
                </a:cxn>
                <a:cxn ang="0">
                  <a:pos x="1265" y="338"/>
                </a:cxn>
                <a:cxn ang="0">
                  <a:pos x="1100" y="182"/>
                </a:cxn>
                <a:cxn ang="0">
                  <a:pos x="880" y="26"/>
                </a:cxn>
              </a:cxnLst>
              <a:rect l="txL" t="txT" r="txR" b="txB"/>
              <a:pathLst>
                <a:path w="1357" h="2548">
                  <a:moveTo>
                    <a:pt x="880" y="26"/>
                  </a:moveTo>
                  <a:cubicBezTo>
                    <a:pt x="788" y="0"/>
                    <a:pt x="660" y="0"/>
                    <a:pt x="550" y="26"/>
                  </a:cubicBezTo>
                  <a:cubicBezTo>
                    <a:pt x="440" y="52"/>
                    <a:pt x="302" y="104"/>
                    <a:pt x="220" y="182"/>
                  </a:cubicBezTo>
                  <a:cubicBezTo>
                    <a:pt x="138" y="260"/>
                    <a:pt x="82" y="364"/>
                    <a:pt x="55" y="494"/>
                  </a:cubicBezTo>
                  <a:cubicBezTo>
                    <a:pt x="28" y="624"/>
                    <a:pt x="0" y="780"/>
                    <a:pt x="55" y="962"/>
                  </a:cubicBezTo>
                  <a:cubicBezTo>
                    <a:pt x="110" y="1144"/>
                    <a:pt x="312" y="1430"/>
                    <a:pt x="385" y="1586"/>
                  </a:cubicBezTo>
                  <a:cubicBezTo>
                    <a:pt x="458" y="1742"/>
                    <a:pt x="468" y="1768"/>
                    <a:pt x="495" y="1898"/>
                  </a:cubicBezTo>
                  <a:cubicBezTo>
                    <a:pt x="522" y="2028"/>
                    <a:pt x="513" y="2262"/>
                    <a:pt x="550" y="2366"/>
                  </a:cubicBezTo>
                  <a:cubicBezTo>
                    <a:pt x="587" y="2470"/>
                    <a:pt x="642" y="2496"/>
                    <a:pt x="715" y="2522"/>
                  </a:cubicBezTo>
                  <a:cubicBezTo>
                    <a:pt x="788" y="2548"/>
                    <a:pt x="908" y="2548"/>
                    <a:pt x="990" y="2522"/>
                  </a:cubicBezTo>
                  <a:cubicBezTo>
                    <a:pt x="1072" y="2496"/>
                    <a:pt x="1173" y="2470"/>
                    <a:pt x="1210" y="2366"/>
                  </a:cubicBezTo>
                  <a:cubicBezTo>
                    <a:pt x="1247" y="2262"/>
                    <a:pt x="1228" y="2054"/>
                    <a:pt x="1210" y="1898"/>
                  </a:cubicBezTo>
                  <a:cubicBezTo>
                    <a:pt x="1192" y="1742"/>
                    <a:pt x="1082" y="1586"/>
                    <a:pt x="1100" y="1430"/>
                  </a:cubicBezTo>
                  <a:cubicBezTo>
                    <a:pt x="1118" y="1274"/>
                    <a:pt x="1283" y="1118"/>
                    <a:pt x="1320" y="962"/>
                  </a:cubicBezTo>
                  <a:cubicBezTo>
                    <a:pt x="1357" y="806"/>
                    <a:pt x="1329" y="598"/>
                    <a:pt x="1320" y="494"/>
                  </a:cubicBezTo>
                  <a:cubicBezTo>
                    <a:pt x="1311" y="390"/>
                    <a:pt x="1302" y="390"/>
                    <a:pt x="1265" y="338"/>
                  </a:cubicBezTo>
                  <a:cubicBezTo>
                    <a:pt x="1228" y="286"/>
                    <a:pt x="1173" y="234"/>
                    <a:pt x="1100" y="182"/>
                  </a:cubicBezTo>
                  <a:cubicBezTo>
                    <a:pt x="1027" y="130"/>
                    <a:pt x="972" y="52"/>
                    <a:pt x="880" y="26"/>
                  </a:cubicBezTo>
                  <a:close/>
                </a:path>
              </a:pathLst>
            </a:custGeom>
            <a:blipFill rotWithShape="1">
              <a:blip r:embed="rId1"/>
              <a:srcRect/>
            </a:blipFill>
            <a:ln w="9525" cap="flat" cmpd="sng">
              <a:solidFill>
                <a:srgbClr val="00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6628" name="Group 27"/>
          <p:cNvGrpSpPr/>
          <p:nvPr/>
        </p:nvGrpSpPr>
        <p:grpSpPr>
          <a:xfrm>
            <a:off x="34925" y="115888"/>
            <a:ext cx="2700338" cy="752475"/>
            <a:chOff x="0" y="300"/>
            <a:chExt cx="2134" cy="474"/>
          </a:xfrm>
        </p:grpSpPr>
        <p:sp>
          <p:nvSpPr>
            <p:cNvPr id="26630" name="Text Box 28"/>
            <p:cNvSpPr txBox="1"/>
            <p:nvPr/>
          </p:nvSpPr>
          <p:spPr>
            <a:xfrm>
              <a:off x="0" y="300"/>
              <a:ext cx="1976" cy="466"/>
            </a:xfrm>
            <a:prstGeom prst="rect">
              <a:avLst/>
            </a:prstGeom>
            <a:solidFill>
              <a:srgbClr val="800000"/>
            </a:solidFill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endParaRPr lang="zh-CN" altLang="zh-CN" sz="4000" b="1" dirty="0">
                <a:solidFill>
                  <a:srgbClr val="323F48"/>
                </a:solidFill>
                <a:latin typeface="Wingdings" pitchFamily="2" charset="2"/>
                <a:ea typeface="黑体" pitchFamily="49" charset="-122"/>
              </a:endParaRPr>
            </a:p>
          </p:txBody>
        </p:sp>
        <p:sp>
          <p:nvSpPr>
            <p:cNvPr id="26631" name="Text Box 29"/>
            <p:cNvSpPr txBox="1"/>
            <p:nvPr/>
          </p:nvSpPr>
          <p:spPr>
            <a:xfrm>
              <a:off x="158" y="346"/>
              <a:ext cx="1976" cy="428"/>
            </a:xfrm>
            <a:prstGeom prst="rect">
              <a:avLst/>
            </a:prstGeom>
            <a:solidFill>
              <a:srgbClr val="800000"/>
            </a:solidFill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FFFF00"/>
                  </a:solidFill>
                  <a:latin typeface="Wingdings" pitchFamily="2" charset="2"/>
                  <a:ea typeface="黑体" pitchFamily="49" charset="-122"/>
                </a:rPr>
                <a:t>新知反馈</a:t>
              </a:r>
              <a:endParaRPr lang="zh-CN" altLang="en-US" sz="3600" b="1" dirty="0">
                <a:solidFill>
                  <a:srgbClr val="FFFF00"/>
                </a:solidFill>
                <a:latin typeface="Wingdings" pitchFamily="2" charset="2"/>
                <a:ea typeface="黑体" pitchFamily="49" charset="-122"/>
              </a:endParaRPr>
            </a:p>
          </p:txBody>
        </p:sp>
      </p:grpSp>
      <p:sp>
        <p:nvSpPr>
          <p:cNvPr id="26629" name="WordArt 33"/>
          <p:cNvSpPr>
            <a:spLocks noTextEdit="1"/>
          </p:cNvSpPr>
          <p:nvPr/>
        </p:nvSpPr>
        <p:spPr>
          <a:xfrm>
            <a:off x="4572000" y="692150"/>
            <a:ext cx="36004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800000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charset="0"/>
                <a:ea typeface="宋体" charset="0"/>
              </a:rPr>
              <a:t>你怎么做？</a:t>
            </a:r>
            <a:endParaRPr lang="zh-CN" altLang="en-US" sz="3600" b="1">
              <a:ln w="12700" cap="flat" cmpd="sng">
                <a:solidFill>
                  <a:srgbClr val="800000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charset="0"/>
              <a:ea typeface="宋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2"/>
          <p:cNvSpPr txBox="1"/>
          <p:nvPr/>
        </p:nvSpPr>
        <p:spPr>
          <a:xfrm>
            <a:off x="1524000" y="747713"/>
            <a:ext cx="2895600" cy="13096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en-US" altLang="zh-CN" sz="4400" b="1" dirty="0"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11299" name="Text Box 3"/>
          <p:cNvSpPr txBox="1"/>
          <p:nvPr/>
        </p:nvSpPr>
        <p:spPr>
          <a:xfrm>
            <a:off x="827088" y="1773238"/>
            <a:ext cx="7777162" cy="3362325"/>
          </a:xfrm>
          <a:prstGeom prst="rect">
            <a:avLst/>
          </a:prstGeom>
          <a:solidFill>
            <a:srgbClr val="CCFFFF"/>
          </a:solidFill>
          <a:ln w="9525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        </a:t>
            </a:r>
            <a:r>
              <a:rPr lang="zh-CN" altLang="en-US" sz="2800" b="1" dirty="0">
                <a:solidFill>
                  <a:srgbClr val="0000FF"/>
                </a:solidFill>
                <a:latin typeface="Times New Roman" pitchFamily="18" charset="0"/>
                <a:ea typeface="宋体" pitchFamily="2" charset="-122"/>
              </a:rPr>
              <a:t>延伸题组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画线段</a:t>
            </a:r>
            <a:r>
              <a:rPr lang="en-US" altLang="zh-CN" sz="24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AB.</a:t>
            </a:r>
            <a:endParaRPr lang="en-US" altLang="zh-CN" sz="24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2000" b="1" dirty="0">
                <a:latin typeface="Arial" pitchFamily="34" charset="0"/>
                <a:ea typeface="宋体" pitchFamily="2" charset="-122"/>
              </a:rPr>
              <a:t>1</a:t>
            </a: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、在</a:t>
            </a:r>
            <a:r>
              <a:rPr lang="en-US" altLang="zh-CN" sz="2000" b="1" dirty="0">
                <a:latin typeface="Arial" pitchFamily="34" charset="0"/>
                <a:ea typeface="宋体" pitchFamily="2" charset="-122"/>
              </a:rPr>
              <a:t>AB</a:t>
            </a: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上画一个点，这时图中有几条线段？</a:t>
            </a:r>
            <a:endParaRPr lang="zh-CN" altLang="en-US" sz="20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2000" b="1" dirty="0">
                <a:latin typeface="Arial" pitchFamily="34" charset="0"/>
                <a:ea typeface="宋体" pitchFamily="2" charset="-122"/>
              </a:rPr>
              <a:t>2</a:t>
            </a: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、在</a:t>
            </a:r>
            <a:r>
              <a:rPr lang="en-US" altLang="zh-CN" sz="2000" b="1" dirty="0">
                <a:latin typeface="Arial" pitchFamily="34" charset="0"/>
                <a:ea typeface="宋体" pitchFamily="2" charset="-122"/>
              </a:rPr>
              <a:t>AB</a:t>
            </a: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上画</a:t>
            </a:r>
            <a:r>
              <a:rPr lang="en-US" altLang="zh-CN" sz="2000" b="1" dirty="0">
                <a:latin typeface="Arial" pitchFamily="34" charset="0"/>
                <a:ea typeface="宋体" pitchFamily="2" charset="-122"/>
              </a:rPr>
              <a:t>2</a:t>
            </a: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个点，这时图中有几条线段？</a:t>
            </a:r>
            <a:endParaRPr lang="zh-CN" altLang="en-US" sz="20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2000" b="1" dirty="0">
                <a:latin typeface="Arial" pitchFamily="34" charset="0"/>
                <a:ea typeface="宋体" pitchFamily="2" charset="-122"/>
              </a:rPr>
              <a:t>3</a:t>
            </a: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、在</a:t>
            </a:r>
            <a:r>
              <a:rPr lang="en-US" altLang="zh-CN" sz="2000" b="1" dirty="0">
                <a:latin typeface="Arial" pitchFamily="34" charset="0"/>
                <a:ea typeface="宋体" pitchFamily="2" charset="-122"/>
              </a:rPr>
              <a:t>AB</a:t>
            </a: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上画</a:t>
            </a:r>
            <a:r>
              <a:rPr lang="en-US" altLang="zh-CN" sz="2000" b="1" dirty="0">
                <a:latin typeface="Arial" pitchFamily="34" charset="0"/>
                <a:ea typeface="宋体" pitchFamily="2" charset="-122"/>
              </a:rPr>
              <a:t>3</a:t>
            </a: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个点，这时图中有几条线段？</a:t>
            </a:r>
            <a:endParaRPr lang="zh-CN" altLang="en-US" sz="20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en-US" altLang="zh-CN" sz="2000" b="1" dirty="0">
                <a:latin typeface="Arial" pitchFamily="34" charset="0"/>
                <a:ea typeface="宋体" pitchFamily="2" charset="-122"/>
              </a:rPr>
              <a:t>4</a:t>
            </a: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、猜一猜：在</a:t>
            </a:r>
            <a:r>
              <a:rPr lang="en-US" altLang="zh-CN" sz="2000" b="1" dirty="0">
                <a:latin typeface="Arial" pitchFamily="34" charset="0"/>
                <a:ea typeface="宋体" pitchFamily="2" charset="-122"/>
              </a:rPr>
              <a:t>AB</a:t>
            </a: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上画</a:t>
            </a:r>
            <a:r>
              <a:rPr lang="en-US" altLang="zh-CN" sz="2000" b="1" dirty="0">
                <a:latin typeface="Arial" pitchFamily="34" charset="0"/>
                <a:ea typeface="宋体" pitchFamily="2" charset="-122"/>
              </a:rPr>
              <a:t>n</a:t>
            </a: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个点，这时图中共</a:t>
            </a:r>
            <a:endParaRPr lang="zh-CN" altLang="en-US" sz="20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000" b="1" dirty="0">
                <a:latin typeface="Arial" pitchFamily="34" charset="0"/>
                <a:ea typeface="宋体" pitchFamily="2" charset="-122"/>
              </a:rPr>
              <a:t>有几条线段？</a:t>
            </a:r>
            <a:endParaRPr lang="zh-CN" altLang="en-US" sz="2000" b="1" dirty="0"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7652" name="Group 13"/>
          <p:cNvGrpSpPr/>
          <p:nvPr/>
        </p:nvGrpSpPr>
        <p:grpSpPr>
          <a:xfrm>
            <a:off x="611188" y="692150"/>
            <a:ext cx="2484437" cy="752475"/>
            <a:chOff x="0" y="300"/>
            <a:chExt cx="2134" cy="474"/>
          </a:xfrm>
        </p:grpSpPr>
        <p:sp>
          <p:nvSpPr>
            <p:cNvPr id="27695" name="Text Box 14"/>
            <p:cNvSpPr txBox="1"/>
            <p:nvPr/>
          </p:nvSpPr>
          <p:spPr>
            <a:xfrm>
              <a:off x="0" y="300"/>
              <a:ext cx="1976" cy="466"/>
            </a:xfrm>
            <a:prstGeom prst="rect">
              <a:avLst/>
            </a:prstGeom>
            <a:solidFill>
              <a:srgbClr val="800000"/>
            </a:solidFill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endParaRPr lang="zh-CN" altLang="zh-CN" sz="4000" b="1" dirty="0">
                <a:solidFill>
                  <a:srgbClr val="323F48"/>
                </a:solidFill>
                <a:latin typeface="Wingdings" pitchFamily="2" charset="2"/>
                <a:ea typeface="黑体" pitchFamily="49" charset="-122"/>
              </a:endParaRPr>
            </a:p>
          </p:txBody>
        </p:sp>
        <p:sp>
          <p:nvSpPr>
            <p:cNvPr id="27696" name="Text Box 15"/>
            <p:cNvSpPr txBox="1"/>
            <p:nvPr/>
          </p:nvSpPr>
          <p:spPr>
            <a:xfrm>
              <a:off x="158" y="346"/>
              <a:ext cx="1976" cy="428"/>
            </a:xfrm>
            <a:prstGeom prst="rect">
              <a:avLst/>
            </a:prstGeom>
            <a:solidFill>
              <a:srgbClr val="800000"/>
            </a:solidFill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en-US" sz="3600" b="1" dirty="0">
                  <a:solidFill>
                    <a:srgbClr val="FFFF00"/>
                  </a:solidFill>
                  <a:latin typeface="Wingdings" pitchFamily="2" charset="2"/>
                  <a:ea typeface="黑体" pitchFamily="49" charset="-122"/>
                </a:rPr>
                <a:t>拓展练习</a:t>
              </a:r>
              <a:endParaRPr lang="zh-CN" altLang="en-US" sz="3600" b="1" dirty="0">
                <a:solidFill>
                  <a:srgbClr val="FFFF00"/>
                </a:solidFill>
                <a:latin typeface="Wingdings" pitchFamily="2" charset="2"/>
                <a:ea typeface="黑体" pitchFamily="49" charset="-122"/>
              </a:endParaRPr>
            </a:p>
          </p:txBody>
        </p:sp>
      </p:grpSp>
      <p:grpSp>
        <p:nvGrpSpPr>
          <p:cNvPr id="3" name="Group 39"/>
          <p:cNvGrpSpPr/>
          <p:nvPr/>
        </p:nvGrpSpPr>
        <p:grpSpPr>
          <a:xfrm>
            <a:off x="6156325" y="2887663"/>
            <a:ext cx="2376488" cy="396875"/>
            <a:chOff x="3923" y="1979"/>
            <a:chExt cx="1497" cy="250"/>
          </a:xfrm>
        </p:grpSpPr>
        <p:sp>
          <p:nvSpPr>
            <p:cNvPr id="27689" name="Text Box 33"/>
            <p:cNvSpPr txBox="1"/>
            <p:nvPr/>
          </p:nvSpPr>
          <p:spPr>
            <a:xfrm>
              <a:off x="3923" y="1979"/>
              <a:ext cx="27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0000FF"/>
                  </a:solidFill>
                  <a:latin typeface="Arial" pitchFamily="34" charset="0"/>
                  <a:ea typeface="宋体" pitchFamily="2" charset="-122"/>
                </a:rPr>
                <a:t>A</a:t>
              </a:r>
              <a:endParaRPr lang="en-US" altLang="zh-CN" sz="2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90" name="Text Box 34"/>
            <p:cNvSpPr txBox="1"/>
            <p:nvPr/>
          </p:nvSpPr>
          <p:spPr>
            <a:xfrm>
              <a:off x="5148" y="1979"/>
              <a:ext cx="27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0000FF"/>
                  </a:solidFill>
                  <a:latin typeface="Arial" pitchFamily="34" charset="0"/>
                  <a:ea typeface="宋体" pitchFamily="2" charset="-122"/>
                </a:rPr>
                <a:t>B</a:t>
              </a:r>
              <a:endParaRPr lang="en-US" altLang="zh-CN" sz="2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endParaRPr>
            </a:p>
          </p:txBody>
        </p:sp>
        <p:grpSp>
          <p:nvGrpSpPr>
            <p:cNvPr id="27691" name="Group 38"/>
            <p:cNvGrpSpPr/>
            <p:nvPr/>
          </p:nvGrpSpPr>
          <p:grpSpPr>
            <a:xfrm>
              <a:off x="4150" y="2069"/>
              <a:ext cx="998" cy="46"/>
              <a:chOff x="4150" y="1933"/>
              <a:chExt cx="862" cy="46"/>
            </a:xfrm>
          </p:grpSpPr>
          <p:sp>
            <p:nvSpPr>
              <p:cNvPr id="27692" name="Line 16"/>
              <p:cNvSpPr/>
              <p:nvPr/>
            </p:nvSpPr>
            <p:spPr>
              <a:xfrm>
                <a:off x="4150" y="1979"/>
                <a:ext cx="862" cy="0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93" name="Line 35"/>
              <p:cNvSpPr/>
              <p:nvPr/>
            </p:nvSpPr>
            <p:spPr>
              <a:xfrm>
                <a:off x="4150" y="1933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94" name="Line 37"/>
              <p:cNvSpPr/>
              <p:nvPr/>
            </p:nvSpPr>
            <p:spPr>
              <a:xfrm>
                <a:off x="5012" y="1933"/>
                <a:ext cx="0" cy="4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311328" name="Text Box 32"/>
          <p:cNvSpPr txBox="1"/>
          <p:nvPr/>
        </p:nvSpPr>
        <p:spPr>
          <a:xfrm>
            <a:off x="6804025" y="2968625"/>
            <a:ext cx="360363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●</a:t>
            </a:r>
            <a:endParaRPr lang="en-US" altLang="zh-CN" sz="10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5" name="Group 40"/>
          <p:cNvGrpSpPr/>
          <p:nvPr/>
        </p:nvGrpSpPr>
        <p:grpSpPr>
          <a:xfrm>
            <a:off x="6011863" y="3357563"/>
            <a:ext cx="2376487" cy="396875"/>
            <a:chOff x="3923" y="1979"/>
            <a:chExt cx="1497" cy="250"/>
          </a:xfrm>
        </p:grpSpPr>
        <p:sp>
          <p:nvSpPr>
            <p:cNvPr id="27683" name="Text Box 41"/>
            <p:cNvSpPr txBox="1"/>
            <p:nvPr/>
          </p:nvSpPr>
          <p:spPr>
            <a:xfrm>
              <a:off x="3923" y="1979"/>
              <a:ext cx="27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0000FF"/>
                  </a:solidFill>
                  <a:latin typeface="Arial" pitchFamily="34" charset="0"/>
                  <a:ea typeface="宋体" pitchFamily="2" charset="-122"/>
                </a:rPr>
                <a:t>A</a:t>
              </a:r>
              <a:endParaRPr lang="en-US" altLang="zh-CN" sz="2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84" name="Text Box 42"/>
            <p:cNvSpPr txBox="1"/>
            <p:nvPr/>
          </p:nvSpPr>
          <p:spPr>
            <a:xfrm>
              <a:off x="5148" y="1979"/>
              <a:ext cx="27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0000FF"/>
                  </a:solidFill>
                  <a:latin typeface="Arial" pitchFamily="34" charset="0"/>
                  <a:ea typeface="宋体" pitchFamily="2" charset="-122"/>
                </a:rPr>
                <a:t>B</a:t>
              </a:r>
              <a:endParaRPr lang="en-US" altLang="zh-CN" sz="2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endParaRPr>
            </a:p>
          </p:txBody>
        </p:sp>
        <p:grpSp>
          <p:nvGrpSpPr>
            <p:cNvPr id="27685" name="Group 43"/>
            <p:cNvGrpSpPr/>
            <p:nvPr/>
          </p:nvGrpSpPr>
          <p:grpSpPr>
            <a:xfrm>
              <a:off x="4150" y="2069"/>
              <a:ext cx="998" cy="46"/>
              <a:chOff x="4150" y="1933"/>
              <a:chExt cx="862" cy="46"/>
            </a:xfrm>
          </p:grpSpPr>
          <p:sp>
            <p:nvSpPr>
              <p:cNvPr id="27686" name="Line 44"/>
              <p:cNvSpPr/>
              <p:nvPr/>
            </p:nvSpPr>
            <p:spPr>
              <a:xfrm>
                <a:off x="4150" y="1979"/>
                <a:ext cx="862" cy="0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87" name="Line 45"/>
              <p:cNvSpPr/>
              <p:nvPr/>
            </p:nvSpPr>
            <p:spPr>
              <a:xfrm>
                <a:off x="4150" y="1933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88" name="Line 46"/>
              <p:cNvSpPr/>
              <p:nvPr/>
            </p:nvSpPr>
            <p:spPr>
              <a:xfrm>
                <a:off x="5012" y="1933"/>
                <a:ext cx="0" cy="4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311343" name="Text Box 47"/>
          <p:cNvSpPr txBox="1"/>
          <p:nvPr/>
        </p:nvSpPr>
        <p:spPr>
          <a:xfrm>
            <a:off x="6443663" y="3429000"/>
            <a:ext cx="360362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●</a:t>
            </a:r>
            <a:endParaRPr lang="en-US" altLang="zh-CN" sz="10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1344" name="Text Box 48"/>
          <p:cNvSpPr txBox="1"/>
          <p:nvPr/>
        </p:nvSpPr>
        <p:spPr>
          <a:xfrm>
            <a:off x="6948488" y="3429000"/>
            <a:ext cx="360362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●</a:t>
            </a:r>
            <a:endParaRPr lang="en-US" altLang="zh-CN" sz="10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7" name="Group 49"/>
          <p:cNvGrpSpPr/>
          <p:nvPr/>
        </p:nvGrpSpPr>
        <p:grpSpPr>
          <a:xfrm>
            <a:off x="5795963" y="3789363"/>
            <a:ext cx="2376487" cy="396875"/>
            <a:chOff x="3923" y="1979"/>
            <a:chExt cx="1497" cy="250"/>
          </a:xfrm>
        </p:grpSpPr>
        <p:sp>
          <p:nvSpPr>
            <p:cNvPr id="27677" name="Text Box 50"/>
            <p:cNvSpPr txBox="1"/>
            <p:nvPr/>
          </p:nvSpPr>
          <p:spPr>
            <a:xfrm>
              <a:off x="3923" y="1979"/>
              <a:ext cx="27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0000FF"/>
                  </a:solidFill>
                  <a:latin typeface="Arial" pitchFamily="34" charset="0"/>
                  <a:ea typeface="宋体" pitchFamily="2" charset="-122"/>
                </a:rPr>
                <a:t>A</a:t>
              </a:r>
              <a:endParaRPr lang="en-US" altLang="zh-CN" sz="2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78" name="Text Box 51"/>
            <p:cNvSpPr txBox="1"/>
            <p:nvPr/>
          </p:nvSpPr>
          <p:spPr>
            <a:xfrm>
              <a:off x="5148" y="1979"/>
              <a:ext cx="27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0000FF"/>
                  </a:solidFill>
                  <a:latin typeface="Arial" pitchFamily="34" charset="0"/>
                  <a:ea typeface="宋体" pitchFamily="2" charset="-122"/>
                </a:rPr>
                <a:t>B</a:t>
              </a:r>
              <a:endParaRPr lang="en-US" altLang="zh-CN" sz="2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endParaRPr>
            </a:p>
          </p:txBody>
        </p:sp>
        <p:grpSp>
          <p:nvGrpSpPr>
            <p:cNvPr id="27679" name="Group 52"/>
            <p:cNvGrpSpPr/>
            <p:nvPr/>
          </p:nvGrpSpPr>
          <p:grpSpPr>
            <a:xfrm>
              <a:off x="4150" y="2069"/>
              <a:ext cx="998" cy="46"/>
              <a:chOff x="4150" y="1933"/>
              <a:chExt cx="862" cy="46"/>
            </a:xfrm>
          </p:grpSpPr>
          <p:sp>
            <p:nvSpPr>
              <p:cNvPr id="27680" name="Line 53"/>
              <p:cNvSpPr/>
              <p:nvPr/>
            </p:nvSpPr>
            <p:spPr>
              <a:xfrm>
                <a:off x="4150" y="1979"/>
                <a:ext cx="862" cy="0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81" name="Line 54"/>
              <p:cNvSpPr/>
              <p:nvPr/>
            </p:nvSpPr>
            <p:spPr>
              <a:xfrm>
                <a:off x="4150" y="1933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82" name="Line 55"/>
              <p:cNvSpPr/>
              <p:nvPr/>
            </p:nvSpPr>
            <p:spPr>
              <a:xfrm>
                <a:off x="5012" y="1933"/>
                <a:ext cx="0" cy="4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311352" name="Text Box 56"/>
          <p:cNvSpPr txBox="1"/>
          <p:nvPr/>
        </p:nvSpPr>
        <p:spPr>
          <a:xfrm>
            <a:off x="6300788" y="3860800"/>
            <a:ext cx="360362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●</a:t>
            </a:r>
            <a:endParaRPr lang="en-US" altLang="zh-CN" sz="10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1353" name="Text Box 57"/>
          <p:cNvSpPr txBox="1"/>
          <p:nvPr/>
        </p:nvSpPr>
        <p:spPr>
          <a:xfrm>
            <a:off x="6732588" y="3860800"/>
            <a:ext cx="360362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●</a:t>
            </a:r>
            <a:endParaRPr lang="en-US" altLang="zh-CN" sz="10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1354" name="Text Box 58"/>
          <p:cNvSpPr txBox="1"/>
          <p:nvPr/>
        </p:nvSpPr>
        <p:spPr>
          <a:xfrm>
            <a:off x="7308850" y="3860800"/>
            <a:ext cx="360363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●</a:t>
            </a:r>
            <a:endParaRPr lang="en-US" altLang="zh-CN" sz="10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9" name="Group 59"/>
          <p:cNvGrpSpPr/>
          <p:nvPr/>
        </p:nvGrpSpPr>
        <p:grpSpPr>
          <a:xfrm>
            <a:off x="5724525" y="4365625"/>
            <a:ext cx="2376488" cy="396875"/>
            <a:chOff x="3923" y="1979"/>
            <a:chExt cx="1497" cy="250"/>
          </a:xfrm>
        </p:grpSpPr>
        <p:sp>
          <p:nvSpPr>
            <p:cNvPr id="27671" name="Text Box 60"/>
            <p:cNvSpPr txBox="1"/>
            <p:nvPr/>
          </p:nvSpPr>
          <p:spPr>
            <a:xfrm>
              <a:off x="3923" y="1979"/>
              <a:ext cx="27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0000FF"/>
                  </a:solidFill>
                  <a:latin typeface="Arial" pitchFamily="34" charset="0"/>
                  <a:ea typeface="宋体" pitchFamily="2" charset="-122"/>
                </a:rPr>
                <a:t>A</a:t>
              </a:r>
              <a:endParaRPr lang="en-US" altLang="zh-CN" sz="2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72" name="Text Box 61"/>
            <p:cNvSpPr txBox="1"/>
            <p:nvPr/>
          </p:nvSpPr>
          <p:spPr>
            <a:xfrm>
              <a:off x="5148" y="1979"/>
              <a:ext cx="272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2000" b="1" dirty="0">
                  <a:solidFill>
                    <a:srgbClr val="0000FF"/>
                  </a:solidFill>
                  <a:latin typeface="Arial" pitchFamily="34" charset="0"/>
                  <a:ea typeface="宋体" pitchFamily="2" charset="-122"/>
                </a:rPr>
                <a:t>B</a:t>
              </a:r>
              <a:endParaRPr lang="en-US" altLang="zh-CN" sz="2000" b="1" dirty="0">
                <a:solidFill>
                  <a:srgbClr val="0000FF"/>
                </a:solidFill>
                <a:latin typeface="Arial" pitchFamily="34" charset="0"/>
                <a:ea typeface="宋体" pitchFamily="2" charset="-122"/>
              </a:endParaRPr>
            </a:p>
          </p:txBody>
        </p:sp>
        <p:grpSp>
          <p:nvGrpSpPr>
            <p:cNvPr id="27673" name="Group 62"/>
            <p:cNvGrpSpPr/>
            <p:nvPr/>
          </p:nvGrpSpPr>
          <p:grpSpPr>
            <a:xfrm>
              <a:off x="4150" y="2069"/>
              <a:ext cx="998" cy="46"/>
              <a:chOff x="4150" y="1933"/>
              <a:chExt cx="862" cy="46"/>
            </a:xfrm>
          </p:grpSpPr>
          <p:sp>
            <p:nvSpPr>
              <p:cNvPr id="27674" name="Line 63"/>
              <p:cNvSpPr/>
              <p:nvPr/>
            </p:nvSpPr>
            <p:spPr>
              <a:xfrm>
                <a:off x="4150" y="1979"/>
                <a:ext cx="862" cy="0"/>
              </a:xfrm>
              <a:prstGeom prst="line">
                <a:avLst/>
              </a:prstGeom>
              <a:ln w="3810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75" name="Line 64"/>
              <p:cNvSpPr/>
              <p:nvPr/>
            </p:nvSpPr>
            <p:spPr>
              <a:xfrm>
                <a:off x="4150" y="1933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7676" name="Line 65"/>
              <p:cNvSpPr/>
              <p:nvPr/>
            </p:nvSpPr>
            <p:spPr>
              <a:xfrm>
                <a:off x="5012" y="1933"/>
                <a:ext cx="0" cy="4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311362" name="Text Box 66"/>
          <p:cNvSpPr txBox="1"/>
          <p:nvPr/>
        </p:nvSpPr>
        <p:spPr>
          <a:xfrm>
            <a:off x="6227763" y="4437063"/>
            <a:ext cx="360362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●</a:t>
            </a:r>
            <a:endParaRPr lang="en-US" altLang="zh-CN" sz="10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1363" name="Text Box 67"/>
          <p:cNvSpPr txBox="1"/>
          <p:nvPr/>
        </p:nvSpPr>
        <p:spPr>
          <a:xfrm>
            <a:off x="6588125" y="4437063"/>
            <a:ext cx="360363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●</a:t>
            </a:r>
            <a:endParaRPr lang="en-US" altLang="zh-CN" sz="10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1364" name="Text Box 68"/>
          <p:cNvSpPr txBox="1"/>
          <p:nvPr/>
        </p:nvSpPr>
        <p:spPr>
          <a:xfrm>
            <a:off x="6948488" y="4437063"/>
            <a:ext cx="360362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●</a:t>
            </a:r>
            <a:endParaRPr lang="en-US" altLang="zh-CN" sz="10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1365" name="Text Box 69"/>
          <p:cNvSpPr txBox="1"/>
          <p:nvPr/>
        </p:nvSpPr>
        <p:spPr>
          <a:xfrm>
            <a:off x="7235825" y="4437063"/>
            <a:ext cx="360363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0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●</a:t>
            </a:r>
            <a:endParaRPr lang="en-US" altLang="zh-CN" sz="10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1367" name="Text Box 71"/>
          <p:cNvSpPr txBox="1"/>
          <p:nvPr/>
        </p:nvSpPr>
        <p:spPr>
          <a:xfrm>
            <a:off x="6732588" y="4652963"/>
            <a:ext cx="1008062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n</a:t>
            </a:r>
            <a:r>
              <a:rPr lang="zh-CN" altLang="en-US" sz="24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个点</a:t>
            </a:r>
            <a:endParaRPr lang="zh-CN" altLang="en-US" sz="24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1369" name="Text Box 73"/>
          <p:cNvSpPr txBox="1"/>
          <p:nvPr/>
        </p:nvSpPr>
        <p:spPr>
          <a:xfrm>
            <a:off x="2124075" y="5589588"/>
            <a:ext cx="3600450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dirty="0">
                <a:latin typeface="Arial" pitchFamily="34" charset="0"/>
                <a:ea typeface="宋体" pitchFamily="2" charset="-122"/>
              </a:rPr>
              <a:t>(n+1)(n+2)</a:t>
            </a:r>
            <a:endParaRPr lang="en-US" altLang="zh-CN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1370" name="Line 74"/>
          <p:cNvSpPr/>
          <p:nvPr/>
        </p:nvSpPr>
        <p:spPr>
          <a:xfrm>
            <a:off x="1908175" y="6165850"/>
            <a:ext cx="2232025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1371" name="Text Box 75"/>
          <p:cNvSpPr txBox="1"/>
          <p:nvPr/>
        </p:nvSpPr>
        <p:spPr>
          <a:xfrm>
            <a:off x="2843213" y="6278563"/>
            <a:ext cx="3600450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dirty="0">
                <a:latin typeface="Arial" pitchFamily="34" charset="0"/>
                <a:ea typeface="宋体" pitchFamily="2" charset="-122"/>
              </a:rPr>
              <a:t>2</a:t>
            </a:r>
            <a:endParaRPr lang="en-US" altLang="zh-CN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1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1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1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11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11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11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11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1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1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11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11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11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11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11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11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99" grpId="0" animBg="1"/>
      <p:bldP spid="311328" grpId="0"/>
      <p:bldP spid="311343" grpId="0"/>
      <p:bldP spid="311344" grpId="0"/>
      <p:bldP spid="311352" grpId="0"/>
      <p:bldP spid="311353" grpId="0"/>
      <p:bldP spid="311354" grpId="0"/>
      <p:bldP spid="311362" grpId="0"/>
      <p:bldP spid="311363" grpId="0"/>
      <p:bldP spid="311364" grpId="0"/>
      <p:bldP spid="311365" grpId="0"/>
      <p:bldP spid="311367" grpId="0"/>
      <p:bldP spid="311369" grpId="0"/>
      <p:bldP spid="3113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AutoShape 2"/>
          <p:cNvSpPr/>
          <p:nvPr/>
        </p:nvSpPr>
        <p:spPr>
          <a:xfrm>
            <a:off x="3962400" y="1371600"/>
            <a:ext cx="2057400" cy="2362200"/>
          </a:xfrm>
          <a:prstGeom prst="pentagon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675" name="AutoShape 3"/>
          <p:cNvSpPr/>
          <p:nvPr/>
        </p:nvSpPr>
        <p:spPr>
          <a:xfrm>
            <a:off x="3048000" y="1752600"/>
            <a:ext cx="1905000" cy="1676400"/>
          </a:xfrm>
          <a:prstGeom prst="pentagon">
            <a:avLst/>
          </a:prstGeom>
          <a:noFill/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676" name="AutoShape 4"/>
          <p:cNvSpPr/>
          <p:nvPr/>
        </p:nvSpPr>
        <p:spPr>
          <a:xfrm>
            <a:off x="3429000" y="1981200"/>
            <a:ext cx="3276600" cy="2819400"/>
          </a:xfrm>
          <a:prstGeom prst="hexagon">
            <a:avLst>
              <a:gd name="adj" fmla="val 29054"/>
              <a:gd name="vf" fmla="val 115470"/>
            </a:avLst>
          </a:prstGeom>
          <a:noFill/>
          <a:ln w="9525">
            <a:noFill/>
            <a:miter/>
          </a:ln>
        </p:spPr>
        <p:txBody>
          <a:bodyPr anchor="ctr">
            <a:spAutoFit/>
          </a:bodyPr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7235" name="Text Box 19"/>
          <p:cNvSpPr txBox="1"/>
          <p:nvPr/>
        </p:nvSpPr>
        <p:spPr>
          <a:xfrm>
            <a:off x="539750" y="1989138"/>
            <a:ext cx="8172450" cy="3560762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just" eaLnBrk="1" hangingPunct="1"/>
            <a:r>
              <a:rPr lang="en-US" altLang="zh-CN" b="1" dirty="0">
                <a:latin typeface="华文行楷" pitchFamily="2" charset="-122"/>
                <a:ea typeface="华文行楷" pitchFamily="2" charset="-122"/>
              </a:rPr>
              <a:t>1</a:t>
            </a:r>
            <a:r>
              <a:rPr lang="zh-CN" altLang="en-US" b="1" dirty="0">
                <a:latin typeface="华文行楷" pitchFamily="2" charset="-122"/>
                <a:ea typeface="华文行楷" pitchFamily="2" charset="-122"/>
              </a:rPr>
              <a:t>、这节课你有哪些收获？</a:t>
            </a:r>
            <a:endParaRPr lang="zh-CN" altLang="en-US" b="1" dirty="0">
              <a:latin typeface="华文行楷" pitchFamily="2" charset="-122"/>
              <a:ea typeface="华文行楷" pitchFamily="2" charset="-122"/>
            </a:endParaRPr>
          </a:p>
          <a:p>
            <a:pPr lvl="0" algn="just" eaLnBrk="1" hangingPunct="1"/>
            <a:r>
              <a:rPr lang="en-US" altLang="zh-CN" b="1" dirty="0">
                <a:latin typeface="华文行楷" pitchFamily="2" charset="-122"/>
                <a:ea typeface="华文行楷" pitchFamily="2" charset="-122"/>
              </a:rPr>
              <a:t>2</a:t>
            </a:r>
            <a:r>
              <a:rPr lang="zh-CN" altLang="en-US" b="1" dirty="0">
                <a:latin typeface="华文行楷" pitchFamily="2" charset="-122"/>
                <a:ea typeface="华文行楷" pitchFamily="2" charset="-122"/>
              </a:rPr>
              <a:t>、你最感兴趣的地方是什么？</a:t>
            </a:r>
            <a:endParaRPr lang="zh-CN" altLang="en-US" b="1" dirty="0">
              <a:latin typeface="华文行楷" pitchFamily="2" charset="-122"/>
              <a:ea typeface="华文行楷" pitchFamily="2" charset="-122"/>
            </a:endParaRPr>
          </a:p>
          <a:p>
            <a:pPr lvl="0" algn="just" eaLnBrk="1" hangingPunct="1"/>
            <a:r>
              <a:rPr lang="en-US" altLang="zh-CN" b="1" dirty="0">
                <a:latin typeface="华文行楷" pitchFamily="2" charset="-122"/>
                <a:ea typeface="华文行楷" pitchFamily="2" charset="-122"/>
              </a:rPr>
              <a:t>3</a:t>
            </a:r>
            <a:r>
              <a:rPr lang="zh-CN" altLang="en-US" b="1" dirty="0">
                <a:latin typeface="华文行楷" pitchFamily="2" charset="-122"/>
                <a:ea typeface="华文行楷" pitchFamily="2" charset="-122"/>
              </a:rPr>
              <a:t>、你还想研究哪些问题</a:t>
            </a:r>
            <a:r>
              <a:rPr lang="en-US" altLang="zh-CN" b="1" dirty="0">
                <a:latin typeface="华文行楷" pitchFamily="2" charset="-122"/>
                <a:ea typeface="华文行楷" pitchFamily="2" charset="-122"/>
              </a:rPr>
              <a:t>.</a:t>
            </a:r>
            <a:r>
              <a:rPr lang="zh-CN" altLang="en-US" b="1" dirty="0">
                <a:latin typeface="华文行楷" pitchFamily="2" charset="-122"/>
                <a:ea typeface="华文行楷" pitchFamily="2" charset="-122"/>
              </a:rPr>
              <a:t>谈谈自己的想法。</a:t>
            </a:r>
            <a:endParaRPr lang="zh-CN" altLang="en-US" b="1" dirty="0">
              <a:latin typeface="华文行楷" pitchFamily="2" charset="-122"/>
              <a:ea typeface="华文行楷" pitchFamily="2" charset="-122"/>
            </a:endParaRPr>
          </a:p>
          <a:p>
            <a:pPr lvl="0" algn="just" eaLnBrk="1" hangingPunct="1"/>
            <a:r>
              <a:rPr lang="zh-CN" altLang="en-US" b="1" dirty="0">
                <a:latin typeface="Arial" pitchFamily="34" charset="0"/>
                <a:ea typeface="宋体" pitchFamily="2" charset="-122"/>
              </a:rPr>
              <a:t>      </a:t>
            </a:r>
            <a:r>
              <a:rPr lang="zh-CN" altLang="en-US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以问题的形式出现</a:t>
            </a:r>
            <a:r>
              <a:rPr lang="en-US" altLang="zh-CN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,</a:t>
            </a:r>
            <a:r>
              <a:rPr lang="zh-CN" altLang="en-US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引导学生不同角度对本节课进行归纳总结</a:t>
            </a:r>
            <a:r>
              <a:rPr lang="en-US" altLang="zh-CN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. </a:t>
            </a:r>
            <a:r>
              <a:rPr lang="zh-CN" altLang="en-US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感悟点滴</a:t>
            </a:r>
            <a:r>
              <a:rPr lang="en-US" altLang="zh-CN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,</a:t>
            </a:r>
            <a:r>
              <a:rPr lang="zh-CN" altLang="en-US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梳理所学的知识</a:t>
            </a:r>
            <a:r>
              <a:rPr lang="en-US" altLang="zh-CN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. </a:t>
            </a:r>
            <a:r>
              <a:rPr lang="zh-CN" altLang="en-US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使学生学会学习</a:t>
            </a:r>
            <a:r>
              <a:rPr lang="en-US" altLang="zh-CN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,</a:t>
            </a:r>
            <a:r>
              <a:rPr lang="zh-CN" altLang="en-US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获得终身学习的能力</a:t>
            </a:r>
            <a:r>
              <a:rPr lang="en-US" altLang="zh-CN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,</a:t>
            </a:r>
            <a:r>
              <a:rPr lang="zh-CN" altLang="en-US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真正实现“教是为了不教，学是为了会学”！</a:t>
            </a:r>
            <a:endParaRPr lang="zh-CN" altLang="en-US" b="1" dirty="0">
              <a:solidFill>
                <a:schemeClr val="accent2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678" name="Text Box 20"/>
          <p:cNvSpPr txBox="1"/>
          <p:nvPr/>
        </p:nvSpPr>
        <p:spPr>
          <a:xfrm>
            <a:off x="1763713" y="476250"/>
            <a:ext cx="2232025" cy="679450"/>
          </a:xfrm>
          <a:prstGeom prst="rect">
            <a:avLst/>
          </a:prstGeom>
          <a:solidFill>
            <a:srgbClr val="800000"/>
          </a:solidFill>
          <a:ln w="38100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FF00"/>
                </a:solidFill>
                <a:latin typeface="Arial" pitchFamily="34" charset="0"/>
                <a:ea typeface="黑体" pitchFamily="49" charset="-122"/>
              </a:rPr>
              <a:t>课堂小结</a:t>
            </a:r>
            <a:endParaRPr lang="zh-CN" altLang="en-US" sz="3600" b="1" dirty="0">
              <a:solidFill>
                <a:srgbClr val="FFFF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28679" name="Text Box 21"/>
          <p:cNvSpPr txBox="1"/>
          <p:nvPr/>
        </p:nvSpPr>
        <p:spPr>
          <a:xfrm>
            <a:off x="539750" y="0"/>
            <a:ext cx="792163" cy="1371600"/>
          </a:xfrm>
          <a:prstGeom prst="rect">
            <a:avLst/>
          </a:prstGeom>
          <a:solidFill>
            <a:srgbClr val="000000"/>
          </a:solidFill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5400" b="1" dirty="0">
                <a:solidFill>
                  <a:srgbClr val="FFFF00"/>
                </a:solidFill>
                <a:latin typeface="Arial" pitchFamily="34" charset="0"/>
                <a:ea typeface="宋体" pitchFamily="2" charset="-122"/>
              </a:rPr>
              <a:t>4</a:t>
            </a:r>
            <a:endParaRPr lang="en-US" altLang="zh-CN" sz="5400" b="1" dirty="0">
              <a:solidFill>
                <a:srgbClr val="FFFF00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2000" b="1" dirty="0">
              <a:solidFill>
                <a:srgbClr val="FFFF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8680" name="Line 22"/>
          <p:cNvSpPr/>
          <p:nvPr/>
        </p:nvSpPr>
        <p:spPr>
          <a:xfrm>
            <a:off x="250825" y="1196975"/>
            <a:ext cx="8642350" cy="1588"/>
          </a:xfrm>
          <a:prstGeom prst="line">
            <a:avLst/>
          </a:prstGeom>
          <a:ln w="762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37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3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3"/>
          <p:cNvSpPr>
            <a:spLocks noGrp="1" noRot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sp>
        <p:nvSpPr>
          <p:cNvPr id="29700" name="WordArt 5"/>
          <p:cNvSpPr>
            <a:spLocks noTextEdit="1"/>
          </p:cNvSpPr>
          <p:nvPr/>
        </p:nvSpPr>
        <p:spPr>
          <a:xfrm>
            <a:off x="3059113" y="2060575"/>
            <a:ext cx="3382962" cy="19605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 eaLnBrk="0" hangingPunct="0"/>
            <a:r>
              <a:rPr lang="zh-CN" altLang="en-US" sz="3600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 charset="0"/>
                <a:ea typeface="宋体" charset="0"/>
              </a:rPr>
              <a:t>谢 谢</a:t>
            </a:r>
            <a:endParaRPr lang="zh-CN" altLang="en-US" sz="3600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 charset="0"/>
              <a:ea typeface="宋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图片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-14287"/>
            <a:ext cx="9901238" cy="687228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9219" name="Rectangle 3"/>
          <p:cNvSpPr/>
          <p:nvPr/>
        </p:nvSpPr>
        <p:spPr>
          <a:xfrm>
            <a:off x="4572000" y="4343400"/>
            <a:ext cx="3429000" cy="533400"/>
          </a:xfrm>
          <a:prstGeom prst="rect">
            <a:avLst/>
          </a:prstGeom>
          <a:solidFill>
            <a:srgbClr val="CCFFCC">
              <a:alpha val="50195"/>
            </a:srgbClr>
          </a:solidFill>
          <a:ln w="28575" cap="flat" cmpd="sng">
            <a:solidFill>
              <a:srgbClr val="33333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9220" name="Picture 4" descr="a23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19250" y="1916113"/>
            <a:ext cx="2141538" cy="3395662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9221" name="Picture 5" descr="a28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181600" y="2063750"/>
            <a:ext cx="1804988" cy="327025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91174" name="AutoShape 6"/>
          <p:cNvSpPr/>
          <p:nvPr/>
        </p:nvSpPr>
        <p:spPr>
          <a:xfrm>
            <a:off x="1692275" y="476250"/>
            <a:ext cx="2663825" cy="1066800"/>
          </a:xfrm>
          <a:prstGeom prst="wedgeEllipseCallout">
            <a:avLst>
              <a:gd name="adj1" fmla="val -14361"/>
              <a:gd name="adj2" fmla="val 79019"/>
            </a:avLst>
          </a:prstGeom>
          <a:solidFill>
            <a:srgbClr val="FFFF00">
              <a:alpha val="50195"/>
            </a:srgbClr>
          </a:solidFill>
          <a:ln w="28575" cap="flat" cmpd="sng">
            <a:solidFill>
              <a:srgbClr val="33333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 eaLnBrk="1" hangingPunct="1"/>
            <a:r>
              <a:rPr lang="zh-CN" altLang="en-US" sz="2800" b="1" dirty="0">
                <a:solidFill>
                  <a:srgbClr val="FF0000"/>
                </a:solidFill>
                <a:latin typeface="幼圆" pitchFamily="1" charset="-122"/>
                <a:ea typeface="幼圆" pitchFamily="1" charset="-122"/>
              </a:rPr>
              <a:t>服了吧</a:t>
            </a:r>
            <a:r>
              <a:rPr lang="en-US" altLang="zh-CN" sz="2800" b="1" dirty="0">
                <a:solidFill>
                  <a:srgbClr val="FF0000"/>
                </a:solidFill>
                <a:latin typeface="幼圆" pitchFamily="1" charset="-122"/>
                <a:ea typeface="幼圆" pitchFamily="1" charset="-122"/>
              </a:rPr>
              <a:t>!</a:t>
            </a:r>
            <a:endParaRPr lang="en-US" altLang="zh-CN" sz="2800" b="1" dirty="0">
              <a:solidFill>
                <a:srgbClr val="FF0000"/>
              </a:solidFill>
              <a:latin typeface="幼圆" pitchFamily="1" charset="-122"/>
              <a:ea typeface="幼圆" pitchFamily="1" charset="-122"/>
            </a:endParaRPr>
          </a:p>
        </p:txBody>
      </p:sp>
      <p:sp>
        <p:nvSpPr>
          <p:cNvPr id="391175" name="AutoShape 7"/>
          <p:cNvSpPr/>
          <p:nvPr/>
        </p:nvSpPr>
        <p:spPr>
          <a:xfrm>
            <a:off x="5791200" y="457200"/>
            <a:ext cx="2663825" cy="1371600"/>
          </a:xfrm>
          <a:prstGeom prst="wedgeEllipseCallout">
            <a:avLst>
              <a:gd name="adj1" fmla="val -42310"/>
              <a:gd name="adj2" fmla="val 57986"/>
            </a:avLst>
          </a:prstGeom>
          <a:solidFill>
            <a:srgbClr val="FFFF00">
              <a:alpha val="50195"/>
            </a:srgbClr>
          </a:solidFill>
          <a:ln w="28575" cap="flat" cmpd="sng">
            <a:solidFill>
              <a:srgbClr val="333333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 eaLnBrk="1" hangingPunct="1"/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幼圆" pitchFamily="1" charset="-122"/>
              </a:rPr>
              <a:t>喔，原来你比我高</a:t>
            </a:r>
            <a:r>
              <a:rPr lang="en-US" altLang="zh-CN" sz="2800" b="1" dirty="0">
                <a:solidFill>
                  <a:srgbClr val="FF0000"/>
                </a:solidFill>
                <a:latin typeface="Arial" pitchFamily="34" charset="0"/>
                <a:ea typeface="幼圆" pitchFamily="1" charset="-122"/>
              </a:rPr>
              <a:t>!</a:t>
            </a:r>
            <a:endParaRPr lang="en-US" altLang="zh-CN" sz="2800" b="1" dirty="0">
              <a:solidFill>
                <a:srgbClr val="FF0000"/>
              </a:solidFill>
              <a:latin typeface="Arial" pitchFamily="34" charset="0"/>
              <a:ea typeface="幼圆" pitchFamily="1" charset="-122"/>
            </a:endParaRPr>
          </a:p>
        </p:txBody>
      </p:sp>
      <p:sp>
        <p:nvSpPr>
          <p:cNvPr id="391176" name="Line 8"/>
          <p:cNvSpPr/>
          <p:nvPr/>
        </p:nvSpPr>
        <p:spPr>
          <a:xfrm>
            <a:off x="1619250" y="5300663"/>
            <a:ext cx="604837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1177" name="Line 9"/>
          <p:cNvSpPr/>
          <p:nvPr/>
        </p:nvSpPr>
        <p:spPr>
          <a:xfrm>
            <a:off x="2916238" y="2060575"/>
            <a:ext cx="403225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26" name="Text Box 10"/>
          <p:cNvSpPr txBox="1"/>
          <p:nvPr/>
        </p:nvSpPr>
        <p:spPr>
          <a:xfrm>
            <a:off x="1004888" y="2895600"/>
            <a:ext cx="671512" cy="1219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eaVert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b="1" dirty="0">
                <a:latin typeface="Arial" pitchFamily="34" charset="0"/>
                <a:ea typeface="宋体" pitchFamily="2" charset="-122"/>
              </a:rPr>
              <a:t>小明</a:t>
            </a:r>
            <a:endParaRPr lang="zh-CN" altLang="en-US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9227" name="Text Box 11"/>
          <p:cNvSpPr txBox="1"/>
          <p:nvPr/>
        </p:nvSpPr>
        <p:spPr>
          <a:xfrm>
            <a:off x="6796088" y="2743200"/>
            <a:ext cx="671512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eaVert"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b="1" dirty="0">
                <a:latin typeface="Arial" pitchFamily="34" charset="0"/>
                <a:ea typeface="宋体" pitchFamily="2" charset="-122"/>
              </a:rPr>
              <a:t>小华</a:t>
            </a:r>
            <a:endParaRPr lang="zh-CN" altLang="en-US" b="1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1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1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1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1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1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4" grpId="0" animBg="1"/>
      <p:bldP spid="3911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Line 2"/>
          <p:cNvSpPr/>
          <p:nvPr/>
        </p:nvSpPr>
        <p:spPr>
          <a:xfrm>
            <a:off x="971550" y="5876925"/>
            <a:ext cx="1584325" cy="0"/>
          </a:xfrm>
          <a:prstGeom prst="line">
            <a:avLst/>
          </a:prstGeom>
          <a:ln w="476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10243" name="Group 3"/>
          <p:cNvGrpSpPr/>
          <p:nvPr/>
        </p:nvGrpSpPr>
        <p:grpSpPr>
          <a:xfrm>
            <a:off x="2555875" y="5734050"/>
            <a:ext cx="144463" cy="287338"/>
            <a:chOff x="1565" y="2251"/>
            <a:chExt cx="91" cy="181"/>
          </a:xfrm>
        </p:grpSpPr>
        <p:sp>
          <p:nvSpPr>
            <p:cNvPr id="10275" name="Line 4"/>
            <p:cNvSpPr/>
            <p:nvPr/>
          </p:nvSpPr>
          <p:spPr>
            <a:xfrm flipH="1">
              <a:off x="1565" y="2251"/>
              <a:ext cx="90" cy="9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6" name="Line 5"/>
            <p:cNvSpPr/>
            <p:nvPr/>
          </p:nvSpPr>
          <p:spPr>
            <a:xfrm flipH="1" flipV="1">
              <a:off x="1565" y="2341"/>
              <a:ext cx="91" cy="91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0244" name="Group 6"/>
          <p:cNvGrpSpPr/>
          <p:nvPr/>
        </p:nvGrpSpPr>
        <p:grpSpPr>
          <a:xfrm>
            <a:off x="828675" y="5734050"/>
            <a:ext cx="142875" cy="285750"/>
            <a:chOff x="476" y="2251"/>
            <a:chExt cx="90" cy="180"/>
          </a:xfrm>
        </p:grpSpPr>
        <p:sp>
          <p:nvSpPr>
            <p:cNvPr id="10273" name="Line 7"/>
            <p:cNvSpPr/>
            <p:nvPr/>
          </p:nvSpPr>
          <p:spPr>
            <a:xfrm flipH="1" flipV="1">
              <a:off x="476" y="2251"/>
              <a:ext cx="90" cy="9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4" name="Line 8"/>
            <p:cNvSpPr/>
            <p:nvPr/>
          </p:nvSpPr>
          <p:spPr>
            <a:xfrm flipH="1">
              <a:off x="476" y="2341"/>
              <a:ext cx="90" cy="90"/>
            </a:xfrm>
            <a:prstGeom prst="line">
              <a:avLst/>
            </a:prstGeom>
            <a:ln w="381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403465" name="Line 9"/>
          <p:cNvSpPr/>
          <p:nvPr/>
        </p:nvSpPr>
        <p:spPr>
          <a:xfrm>
            <a:off x="971550" y="5229225"/>
            <a:ext cx="1655763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6" name="Text Box 10"/>
          <p:cNvSpPr txBox="1"/>
          <p:nvPr/>
        </p:nvSpPr>
        <p:spPr>
          <a:xfrm>
            <a:off x="1476375" y="5805488"/>
            <a:ext cx="865188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28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47" name="Text Box 11"/>
          <p:cNvSpPr txBox="1"/>
          <p:nvPr/>
        </p:nvSpPr>
        <p:spPr>
          <a:xfrm>
            <a:off x="1403350" y="4581525"/>
            <a:ext cx="10080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48" name="Line 12"/>
          <p:cNvSpPr/>
          <p:nvPr/>
        </p:nvSpPr>
        <p:spPr>
          <a:xfrm>
            <a:off x="5219700" y="6308725"/>
            <a:ext cx="2160588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03469" name="Line 13"/>
          <p:cNvSpPr/>
          <p:nvPr/>
        </p:nvSpPr>
        <p:spPr>
          <a:xfrm>
            <a:off x="6300788" y="4149725"/>
            <a:ext cx="0" cy="21590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50" name="Text Box 14"/>
          <p:cNvSpPr txBox="1"/>
          <p:nvPr/>
        </p:nvSpPr>
        <p:spPr>
          <a:xfrm>
            <a:off x="7524750" y="6021388"/>
            <a:ext cx="792163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latin typeface="Times New Roman" pitchFamily="18" charset="0"/>
                <a:ea typeface="宋体" pitchFamily="2" charset="-122"/>
              </a:rPr>
              <a:t>a</a:t>
            </a:r>
            <a:endParaRPr lang="en-US" altLang="zh-CN" sz="36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51" name="Text Box 15"/>
          <p:cNvSpPr txBox="1"/>
          <p:nvPr/>
        </p:nvSpPr>
        <p:spPr>
          <a:xfrm>
            <a:off x="6372225" y="4437063"/>
            <a:ext cx="1152525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latin typeface="Times New Roman" pitchFamily="18" charset="0"/>
                <a:ea typeface="宋体" pitchFamily="2" charset="-122"/>
              </a:rPr>
              <a:t>b</a:t>
            </a:r>
            <a:endParaRPr lang="en-US" altLang="zh-CN" sz="28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52" name="Text Box 16"/>
          <p:cNvSpPr txBox="1"/>
          <p:nvPr/>
        </p:nvSpPr>
        <p:spPr>
          <a:xfrm>
            <a:off x="250825" y="3068638"/>
            <a:ext cx="15033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 dirty="0">
                <a:latin typeface="Times New Roman" pitchFamily="18" charset="0"/>
                <a:ea typeface="宋体" pitchFamily="2" charset="-122"/>
              </a:rPr>
              <a:t>(1)</a:t>
            </a:r>
            <a:endParaRPr lang="en-US" altLang="zh-CN" sz="2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0253" name="Text Box 17"/>
          <p:cNvSpPr txBox="1"/>
          <p:nvPr/>
        </p:nvSpPr>
        <p:spPr>
          <a:xfrm>
            <a:off x="1547813" y="6216650"/>
            <a:ext cx="865187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latin typeface="Times New Roman" pitchFamily="18" charset="0"/>
                <a:ea typeface="宋体" pitchFamily="2" charset="-122"/>
              </a:rPr>
              <a:t>(2)</a:t>
            </a:r>
            <a:endParaRPr lang="en-US" altLang="zh-CN" sz="2800" b="1" dirty="0"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10254" name="Group 18"/>
          <p:cNvGrpSpPr/>
          <p:nvPr/>
        </p:nvGrpSpPr>
        <p:grpSpPr>
          <a:xfrm>
            <a:off x="1908175" y="549275"/>
            <a:ext cx="5040313" cy="3743325"/>
            <a:chOff x="1565" y="1661"/>
            <a:chExt cx="3175" cy="2159"/>
          </a:xfrm>
        </p:grpSpPr>
        <p:sp>
          <p:nvSpPr>
            <p:cNvPr id="10266" name="Line 19"/>
            <p:cNvSpPr/>
            <p:nvPr/>
          </p:nvSpPr>
          <p:spPr>
            <a:xfrm flipV="1">
              <a:off x="1610" y="2024"/>
              <a:ext cx="3039" cy="454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7" name="Line 20"/>
            <p:cNvSpPr/>
            <p:nvPr/>
          </p:nvSpPr>
          <p:spPr>
            <a:xfrm flipV="1">
              <a:off x="1565" y="2387"/>
              <a:ext cx="3175" cy="23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8" name="Line 21"/>
            <p:cNvSpPr/>
            <p:nvPr/>
          </p:nvSpPr>
          <p:spPr>
            <a:xfrm>
              <a:off x="1565" y="2886"/>
              <a:ext cx="3060" cy="28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9" name="Line 22"/>
            <p:cNvSpPr/>
            <p:nvPr/>
          </p:nvSpPr>
          <p:spPr>
            <a:xfrm>
              <a:off x="1610" y="3022"/>
              <a:ext cx="2903" cy="45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0" name="Line 23"/>
            <p:cNvSpPr/>
            <p:nvPr/>
          </p:nvSpPr>
          <p:spPr>
            <a:xfrm>
              <a:off x="1565" y="2750"/>
              <a:ext cx="3060" cy="6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1" name="Line 24"/>
            <p:cNvSpPr/>
            <p:nvPr/>
          </p:nvSpPr>
          <p:spPr>
            <a:xfrm flipV="1">
              <a:off x="1610" y="1661"/>
              <a:ext cx="3039" cy="69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2" name="Line 25"/>
            <p:cNvSpPr/>
            <p:nvPr/>
          </p:nvSpPr>
          <p:spPr>
            <a:xfrm>
              <a:off x="1610" y="3113"/>
              <a:ext cx="2858" cy="70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0255" name="Group 26"/>
          <p:cNvGrpSpPr/>
          <p:nvPr/>
        </p:nvGrpSpPr>
        <p:grpSpPr>
          <a:xfrm>
            <a:off x="5113338" y="1354138"/>
            <a:ext cx="793750" cy="2019300"/>
            <a:chOff x="3151" y="1661"/>
            <a:chExt cx="500" cy="1275"/>
          </a:xfrm>
        </p:grpSpPr>
        <p:sp>
          <p:nvSpPr>
            <p:cNvPr id="10263" name="Line 27"/>
            <p:cNvSpPr/>
            <p:nvPr/>
          </p:nvSpPr>
          <p:spPr>
            <a:xfrm>
              <a:off x="3151" y="1752"/>
              <a:ext cx="0" cy="107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4" name="Text Box 28"/>
            <p:cNvSpPr txBox="1"/>
            <p:nvPr/>
          </p:nvSpPr>
          <p:spPr>
            <a:xfrm>
              <a:off x="3152" y="1661"/>
              <a:ext cx="272" cy="2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1800" b="1" i="1" dirty="0">
                  <a:latin typeface="Times New Roman" pitchFamily="18" charset="0"/>
                  <a:ea typeface="宋体" pitchFamily="2" charset="-122"/>
                </a:rPr>
                <a:t>C</a:t>
              </a:r>
              <a:endParaRPr lang="en-US" altLang="zh-CN" sz="1800" b="1" i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0265" name="Text Box 29"/>
            <p:cNvSpPr txBox="1"/>
            <p:nvPr/>
          </p:nvSpPr>
          <p:spPr>
            <a:xfrm>
              <a:off x="3152" y="2704"/>
              <a:ext cx="499" cy="2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1800" b="1" i="1" dirty="0">
                  <a:latin typeface="Times New Roman" pitchFamily="18" charset="0"/>
                  <a:ea typeface="宋体" pitchFamily="2" charset="-122"/>
                </a:rPr>
                <a:t>D</a:t>
              </a:r>
              <a:endParaRPr lang="en-US" altLang="zh-CN" sz="1800" b="1" i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3132138" y="1341438"/>
            <a:ext cx="504825" cy="2016125"/>
            <a:chOff x="1927" y="1661"/>
            <a:chExt cx="318" cy="1270"/>
          </a:xfrm>
        </p:grpSpPr>
        <p:sp>
          <p:nvSpPr>
            <p:cNvPr id="10260" name="Line 31"/>
            <p:cNvSpPr/>
            <p:nvPr/>
          </p:nvSpPr>
          <p:spPr>
            <a:xfrm>
              <a:off x="2154" y="1756"/>
              <a:ext cx="0" cy="1074"/>
            </a:xfrm>
            <a:prstGeom prst="line">
              <a:avLst/>
            </a:prstGeom>
            <a:ln w="38100" cap="flat" cmpd="sng">
              <a:solidFill>
                <a:srgbClr val="CC00FF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1" name="Text Box 32"/>
            <p:cNvSpPr txBox="1"/>
            <p:nvPr/>
          </p:nvSpPr>
          <p:spPr>
            <a:xfrm>
              <a:off x="1927" y="1661"/>
              <a:ext cx="318" cy="2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1800" b="1" i="1" dirty="0">
                  <a:latin typeface="Times New Roman" pitchFamily="18" charset="0"/>
                  <a:ea typeface="宋体" pitchFamily="2" charset="-122"/>
                </a:rPr>
                <a:t>A</a:t>
              </a:r>
              <a:endParaRPr lang="en-US" altLang="zh-CN" sz="1800" b="1" i="1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10262" name="Text Box 33"/>
            <p:cNvSpPr txBox="1"/>
            <p:nvPr/>
          </p:nvSpPr>
          <p:spPr>
            <a:xfrm>
              <a:off x="1928" y="2699"/>
              <a:ext cx="317" cy="232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>
                <a:spcBef>
                  <a:spcPct val="50000"/>
                </a:spcBef>
              </a:pPr>
              <a:r>
                <a:rPr lang="en-US" altLang="zh-CN" sz="1800" b="1" i="1" dirty="0">
                  <a:latin typeface="Times New Roman" pitchFamily="18" charset="0"/>
                  <a:ea typeface="宋体" pitchFamily="2" charset="-122"/>
                </a:rPr>
                <a:t>B</a:t>
              </a:r>
              <a:endParaRPr lang="en-US" altLang="zh-CN" sz="1800" b="1" i="1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10257" name="AutoShape 34">
            <a:hlinkClick r:id="" action="ppaction://hlinkshowjump?jump=lastslideviewed"/>
          </p:cNvPr>
          <p:cNvSpPr/>
          <p:nvPr/>
        </p:nvSpPr>
        <p:spPr>
          <a:xfrm>
            <a:off x="8388350" y="5876925"/>
            <a:ext cx="755650" cy="36036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/>
          </a:ln>
        </p:spPr>
        <p:txBody>
          <a:bodyPr wrap="none" anchor="ctr">
            <a:spAutoFit/>
          </a:bodyPr>
          <a:p>
            <a:pPr lvl="0" eaLnBrk="1" hangingPunct="1"/>
            <a:endParaRPr lang="zh-CN" altLang="en-US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258" name="Text Box 35"/>
          <p:cNvSpPr txBox="1"/>
          <p:nvPr/>
        </p:nvSpPr>
        <p:spPr>
          <a:xfrm>
            <a:off x="7812088" y="1412875"/>
            <a:ext cx="863600" cy="33877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dirty="0">
                <a:latin typeface="Arial" pitchFamily="34" charset="0"/>
                <a:ea typeface="华文行楷" pitchFamily="2" charset="-122"/>
              </a:rPr>
              <a:t>考考你的眼力</a:t>
            </a:r>
            <a:endParaRPr lang="zh-CN" altLang="en-US" sz="3600" dirty="0">
              <a:latin typeface="Arial" pitchFamily="34" charset="0"/>
              <a:ea typeface="华文行楷" pitchFamily="2" charset="-122"/>
            </a:endParaRPr>
          </a:p>
        </p:txBody>
      </p:sp>
      <p:sp>
        <p:nvSpPr>
          <p:cNvPr id="10259" name="Text Box 36"/>
          <p:cNvSpPr txBox="1"/>
          <p:nvPr/>
        </p:nvSpPr>
        <p:spPr>
          <a:xfrm>
            <a:off x="6084888" y="6216650"/>
            <a:ext cx="86360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800" b="1" dirty="0">
                <a:latin typeface="Times New Roman" pitchFamily="18" charset="0"/>
                <a:ea typeface="宋体" pitchFamily="2" charset="-122"/>
              </a:rPr>
              <a:t>(3)</a:t>
            </a:r>
            <a:endParaRPr lang="en-US" altLang="zh-CN" sz="2800" b="1" dirty="0"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5185E-6 L -0.004 0.094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34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0" dur="2000" fill="hold"/>
                                        <p:tgtEl>
                                          <p:spTgt spid="4034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49653E-6 L -3.88889E-6 0.15742 " pathEditMode="relative" ptsTypes="AA">
                                      <p:cBhvr>
                                        <p:cTn id="13" dur="2000" fill="hold"/>
                                        <p:tgtEl>
                                          <p:spTgt spid="403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3.7037E-7 L 0.17726 0.0018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2"/>
          <p:cNvSpPr txBox="1"/>
          <p:nvPr/>
        </p:nvSpPr>
        <p:spPr>
          <a:xfrm>
            <a:off x="539750" y="1557338"/>
            <a:ext cx="5670550" cy="119062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3600" dirty="0">
                <a:latin typeface="Arial" pitchFamily="34" charset="0"/>
                <a:ea typeface="黑体" pitchFamily="49" charset="-122"/>
              </a:rPr>
              <a:t>已知线段</a:t>
            </a:r>
            <a:r>
              <a:rPr lang="en-US" altLang="zh-CN" sz="3600" dirty="0">
                <a:latin typeface="Arial" pitchFamily="34" charset="0"/>
                <a:ea typeface="黑体" pitchFamily="49" charset="-122"/>
              </a:rPr>
              <a:t>AB</a:t>
            </a:r>
            <a:r>
              <a:rPr lang="zh-CN" altLang="en-US" sz="3600" dirty="0">
                <a:latin typeface="Arial" pitchFamily="34" charset="0"/>
                <a:ea typeface="黑体" pitchFamily="49" charset="-122"/>
              </a:rPr>
              <a:t>，线段</a:t>
            </a:r>
            <a:r>
              <a:rPr lang="en-US" altLang="zh-CN" sz="3600" dirty="0">
                <a:latin typeface="Arial" pitchFamily="34" charset="0"/>
                <a:ea typeface="黑体" pitchFamily="49" charset="-122"/>
              </a:rPr>
              <a:t>CD</a:t>
            </a:r>
            <a:r>
              <a:rPr lang="zh-CN" altLang="en-US" sz="3600" dirty="0">
                <a:latin typeface="Arial" pitchFamily="34" charset="0"/>
                <a:ea typeface="黑体" pitchFamily="49" charset="-122"/>
              </a:rPr>
              <a:t>，</a:t>
            </a:r>
            <a:endParaRPr lang="zh-CN" altLang="en-US" sz="3600" dirty="0">
              <a:latin typeface="Arial" pitchFamily="34" charset="0"/>
              <a:ea typeface="黑体" pitchFamily="49" charset="-122"/>
            </a:endParaRPr>
          </a:p>
          <a:p>
            <a:pPr lvl="0" eaLnBrk="1" hangingPunct="1"/>
            <a:r>
              <a:rPr lang="zh-CN" altLang="en-US" sz="3600" dirty="0">
                <a:latin typeface="Arial" pitchFamily="34" charset="0"/>
                <a:ea typeface="黑体" pitchFamily="49" charset="-122"/>
              </a:rPr>
              <a:t>如何比较两条线段的长短？</a:t>
            </a:r>
            <a:endParaRPr lang="zh-CN" altLang="en-US" sz="3600" dirty="0">
              <a:latin typeface="Arial" pitchFamily="34" charset="0"/>
              <a:ea typeface="黑体" pitchFamily="49" charset="-122"/>
            </a:endParaRPr>
          </a:p>
        </p:txBody>
      </p:sp>
      <p:sp>
        <p:nvSpPr>
          <p:cNvPr id="11267" name="Line 3"/>
          <p:cNvSpPr/>
          <p:nvPr/>
        </p:nvSpPr>
        <p:spPr>
          <a:xfrm>
            <a:off x="3155950" y="4748213"/>
            <a:ext cx="2736850" cy="0"/>
          </a:xfrm>
          <a:prstGeom prst="line">
            <a:avLst/>
          </a:prstGeom>
          <a:ln w="1270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11268" name="Group 4"/>
          <p:cNvGrpSpPr/>
          <p:nvPr/>
        </p:nvGrpSpPr>
        <p:grpSpPr>
          <a:xfrm>
            <a:off x="3074988" y="3573463"/>
            <a:ext cx="2949575" cy="579437"/>
            <a:chOff x="0" y="0"/>
            <a:chExt cx="1858" cy="365"/>
          </a:xfrm>
        </p:grpSpPr>
        <p:sp>
          <p:nvSpPr>
            <p:cNvPr id="11272" name="Line 5"/>
            <p:cNvSpPr/>
            <p:nvPr/>
          </p:nvSpPr>
          <p:spPr>
            <a:xfrm>
              <a:off x="136" y="68"/>
              <a:ext cx="1497" cy="0"/>
            </a:xfrm>
            <a:prstGeom prst="line">
              <a:avLst/>
            </a:prstGeom>
            <a:ln w="1270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273" name="Text Box 6"/>
            <p:cNvSpPr txBox="1"/>
            <p:nvPr/>
          </p:nvSpPr>
          <p:spPr>
            <a:xfrm>
              <a:off x="0" y="0"/>
              <a:ext cx="30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A</a:t>
              </a:r>
              <a:endParaRPr lang="en-US" altLang="zh-CN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1274" name="Text Box 7"/>
            <p:cNvSpPr txBox="1"/>
            <p:nvPr/>
          </p:nvSpPr>
          <p:spPr>
            <a:xfrm>
              <a:off x="1557" y="0"/>
              <a:ext cx="30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B</a:t>
              </a:r>
              <a:endParaRPr lang="en-US" altLang="zh-CN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11269" name="Text Box 8"/>
          <p:cNvSpPr txBox="1"/>
          <p:nvPr/>
        </p:nvSpPr>
        <p:spPr>
          <a:xfrm>
            <a:off x="5822950" y="4117975"/>
            <a:ext cx="477838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D</a:t>
            </a:r>
            <a:endParaRPr lang="en-US" altLang="zh-CN" b="1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270" name="Text Box 9"/>
          <p:cNvSpPr txBox="1"/>
          <p:nvPr/>
        </p:nvSpPr>
        <p:spPr>
          <a:xfrm>
            <a:off x="3003550" y="4194175"/>
            <a:ext cx="477838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rPr>
              <a:t>C</a:t>
            </a:r>
            <a:endParaRPr lang="en-US" altLang="zh-CN" b="1" dirty="0">
              <a:solidFill>
                <a:srgbClr val="FF33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2202" name="WordArt 10" descr="白色大理石"/>
          <p:cNvSpPr>
            <a:spLocks noChangeArrowheads="1" noChangeShapeType="1"/>
          </p:cNvSpPr>
          <p:nvPr/>
        </p:nvSpPr>
        <p:spPr bwMode="auto">
          <a:xfrm>
            <a:off x="2771775" y="404813"/>
            <a:ext cx="2952750" cy="739775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Flat1" dir="r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 w="9525">
                  <a:round/>
                </a:ln>
                <a:blipFill dpi="0" rotWithShape="0">
                  <a:blip r:embed="rId1"/>
                  <a:srcRect/>
                  <a:tile tx="0" ty="0" sx="100000" sy="100000" flip="none" algn="tl"/>
                </a:blipFill>
                <a:effectLst/>
                <a:uLnTx/>
                <a:uFillTx/>
                <a:latin typeface="宋体"/>
                <a:ea typeface="宋体"/>
                <a:cs typeface="+mn-cs"/>
              </a:rPr>
              <a:t>线段长短的比较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1258888" y="1412875"/>
            <a:ext cx="2820987" cy="431800"/>
            <a:chOff x="0" y="0"/>
            <a:chExt cx="1777" cy="272"/>
          </a:xfrm>
        </p:grpSpPr>
        <p:sp>
          <p:nvSpPr>
            <p:cNvPr id="12303" name="Line 3"/>
            <p:cNvSpPr/>
            <p:nvPr/>
          </p:nvSpPr>
          <p:spPr>
            <a:xfrm>
              <a:off x="136" y="0"/>
              <a:ext cx="1497" cy="0"/>
            </a:xfrm>
            <a:prstGeom prst="line">
              <a:avLst/>
            </a:prstGeom>
            <a:ln w="1270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4" name="Text Box 4"/>
            <p:cNvSpPr txBox="1"/>
            <p:nvPr/>
          </p:nvSpPr>
          <p:spPr>
            <a:xfrm>
              <a:off x="0" y="41"/>
              <a:ext cx="220" cy="2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1800" b="1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A</a:t>
              </a:r>
              <a:endParaRPr lang="en-US" altLang="zh-CN" sz="1800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2305" name="Text Box 5"/>
            <p:cNvSpPr txBox="1"/>
            <p:nvPr/>
          </p:nvSpPr>
          <p:spPr>
            <a:xfrm>
              <a:off x="1557" y="41"/>
              <a:ext cx="220" cy="2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1800" b="1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B</a:t>
              </a:r>
              <a:endParaRPr lang="en-US" altLang="zh-CN" sz="1800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3" name="Group 6"/>
          <p:cNvGrpSpPr/>
          <p:nvPr/>
        </p:nvGrpSpPr>
        <p:grpSpPr>
          <a:xfrm>
            <a:off x="1116013" y="3357563"/>
            <a:ext cx="3384550" cy="457200"/>
            <a:chOff x="0" y="0"/>
            <a:chExt cx="1996" cy="288"/>
          </a:xfrm>
        </p:grpSpPr>
        <p:sp>
          <p:nvSpPr>
            <p:cNvPr id="12300" name="Line 7"/>
            <p:cNvSpPr/>
            <p:nvPr/>
          </p:nvSpPr>
          <p:spPr>
            <a:xfrm>
              <a:off x="96" y="288"/>
              <a:ext cx="1724" cy="0"/>
            </a:xfrm>
            <a:prstGeom prst="line">
              <a:avLst/>
            </a:prstGeom>
            <a:ln w="1270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301" name="Text Box 8"/>
            <p:cNvSpPr txBox="1"/>
            <p:nvPr/>
          </p:nvSpPr>
          <p:spPr>
            <a:xfrm>
              <a:off x="1776" y="0"/>
              <a:ext cx="220" cy="2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en-US" altLang="zh-CN" sz="1800" b="1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D</a:t>
              </a:r>
              <a:endParaRPr lang="en-US" altLang="zh-CN" sz="1800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2302" name="Text Box 9"/>
            <p:cNvSpPr txBox="1"/>
            <p:nvPr/>
          </p:nvSpPr>
          <p:spPr>
            <a:xfrm>
              <a:off x="0" y="48"/>
              <a:ext cx="206" cy="231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sz="1800" b="1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C</a:t>
              </a:r>
              <a:endParaRPr lang="en-US" altLang="zh-CN" sz="1800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pic>
        <p:nvPicPr>
          <p:cNvPr id="394250" name="Picture 10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16013" y="3860800"/>
            <a:ext cx="6261100" cy="720725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394251" name="Text Box 11"/>
          <p:cNvSpPr txBox="1"/>
          <p:nvPr/>
        </p:nvSpPr>
        <p:spPr>
          <a:xfrm>
            <a:off x="1547813" y="4652963"/>
            <a:ext cx="1905000" cy="7000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4000" dirty="0">
                <a:latin typeface="Times New Roman" pitchFamily="18" charset="0"/>
                <a:ea typeface="宋体" pitchFamily="2" charset="-122"/>
              </a:rPr>
              <a:t>   </a:t>
            </a:r>
            <a:r>
              <a:rPr lang="en-US" altLang="zh-CN" sz="4000" dirty="0">
                <a:latin typeface="Times New Roman" pitchFamily="18" charset="0"/>
                <a:ea typeface="宋体" pitchFamily="2" charset="-122"/>
              </a:rPr>
              <a:t>4.</a:t>
            </a:r>
            <a:r>
              <a:rPr lang="zh-CN" altLang="zh-CN" sz="4000" dirty="0">
                <a:latin typeface="Times New Roman" pitchFamily="18" charset="0"/>
                <a:ea typeface="宋体" pitchFamily="2" charset="-122"/>
              </a:rPr>
              <a:t>4</a:t>
            </a:r>
            <a:r>
              <a:rPr lang="en-US" altLang="zh-CN" sz="4000" dirty="0">
                <a:latin typeface="Times New Roman" pitchFamily="18" charset="0"/>
                <a:ea typeface="宋体" pitchFamily="2" charset="-122"/>
              </a:rPr>
              <a:t>㎝</a:t>
            </a:r>
            <a:endParaRPr lang="en-US" altLang="zh-CN" sz="40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94252" name="Rectangle 12"/>
          <p:cNvSpPr/>
          <p:nvPr/>
        </p:nvSpPr>
        <p:spPr>
          <a:xfrm>
            <a:off x="1547813" y="2276475"/>
            <a:ext cx="1327150" cy="7016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4000" dirty="0">
                <a:latin typeface="Times New Roman" pitchFamily="18" charset="0"/>
                <a:ea typeface="宋体" pitchFamily="2" charset="-122"/>
              </a:rPr>
              <a:t>3.8㎝</a:t>
            </a:r>
            <a:endParaRPr lang="en-US" altLang="zh-CN" sz="4000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94253" name="Text Box 13"/>
          <p:cNvSpPr txBox="1"/>
          <p:nvPr/>
        </p:nvSpPr>
        <p:spPr>
          <a:xfrm>
            <a:off x="2700338" y="188913"/>
            <a:ext cx="2519362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4400" b="1" dirty="0">
                <a:latin typeface="Times New Roman" pitchFamily="18" charset="0"/>
                <a:ea typeface="宋体" pitchFamily="2" charset="-122"/>
              </a:rPr>
              <a:t>度 量 法</a:t>
            </a:r>
            <a:endParaRPr lang="zh-CN" altLang="en-US" sz="44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2296" name="Text Box 14"/>
          <p:cNvSpPr txBox="1"/>
          <p:nvPr/>
        </p:nvSpPr>
        <p:spPr>
          <a:xfrm>
            <a:off x="1671638" y="1052513"/>
            <a:ext cx="18415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algn="ctr" eaLnBrk="1" hangingPunct="1"/>
            <a:endParaRPr lang="zh-CN" altLang="zh-CN" sz="2400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94255" name="Text Box 15"/>
          <p:cNvSpPr txBox="1"/>
          <p:nvPr/>
        </p:nvSpPr>
        <p:spPr>
          <a:xfrm>
            <a:off x="5435600" y="2781300"/>
            <a:ext cx="273685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结论</a:t>
            </a:r>
            <a:r>
              <a:rPr lang="en-US" altLang="zh-CN" sz="2800" b="1" dirty="0">
                <a:solidFill>
                  <a:srgbClr val="CC0000"/>
                </a:solidFill>
                <a:latin typeface="Times New Roman" pitchFamily="18" charset="0"/>
                <a:ea typeface="宋体" pitchFamily="2" charset="-122"/>
              </a:rPr>
              <a:t>:  AB&lt;CD</a:t>
            </a:r>
            <a:endParaRPr lang="en-US" altLang="zh-CN" sz="2800" b="1" dirty="0">
              <a:solidFill>
                <a:srgbClr val="CC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394256" name="Text Box 16"/>
          <p:cNvSpPr txBox="1"/>
          <p:nvPr/>
        </p:nvSpPr>
        <p:spPr>
          <a:xfrm>
            <a:off x="1258888" y="5300663"/>
            <a:ext cx="6140450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b="1" i="1" dirty="0">
                <a:solidFill>
                  <a:schemeClr val="hlink"/>
                </a:solidFill>
                <a:latin typeface="Arial" pitchFamily="34" charset="0"/>
                <a:ea typeface="宋体" pitchFamily="2" charset="-122"/>
              </a:rPr>
              <a:t>当你没有刻度尺时，怎么办？</a:t>
            </a:r>
            <a:endParaRPr lang="zh-CN" altLang="en-US" b="1" i="1" dirty="0">
              <a:solidFill>
                <a:schemeClr val="hlink"/>
              </a:solidFill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394257" name="Picture 17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331913" y="1485900"/>
            <a:ext cx="6192837" cy="698500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4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4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4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4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4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4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251" grpId="0" bldLvl="0"/>
      <p:bldP spid="394252" grpId="0" bldLvl="0"/>
      <p:bldP spid="394253" grpId="0" bldLvl="0"/>
      <p:bldP spid="394255" grpId="0" bldLvl="0"/>
      <p:bldP spid="394256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4" name="Group 2"/>
          <p:cNvGrpSpPr/>
          <p:nvPr/>
        </p:nvGrpSpPr>
        <p:grpSpPr>
          <a:xfrm>
            <a:off x="493713" y="4005263"/>
            <a:ext cx="3357562" cy="723900"/>
            <a:chOff x="0" y="0"/>
            <a:chExt cx="2115" cy="456"/>
          </a:xfrm>
        </p:grpSpPr>
        <p:sp>
          <p:nvSpPr>
            <p:cNvPr id="13321" name="Line 3"/>
            <p:cNvSpPr/>
            <p:nvPr/>
          </p:nvSpPr>
          <p:spPr>
            <a:xfrm>
              <a:off x="181" y="0"/>
              <a:ext cx="1724" cy="0"/>
            </a:xfrm>
            <a:prstGeom prst="line">
              <a:avLst/>
            </a:prstGeom>
            <a:ln w="1270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2" name="Text Box 4"/>
            <p:cNvSpPr txBox="1"/>
            <p:nvPr/>
          </p:nvSpPr>
          <p:spPr>
            <a:xfrm>
              <a:off x="1814" y="91"/>
              <a:ext cx="30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D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3323" name="Text Box 5"/>
            <p:cNvSpPr txBox="1"/>
            <p:nvPr/>
          </p:nvSpPr>
          <p:spPr>
            <a:xfrm>
              <a:off x="0" y="91"/>
              <a:ext cx="30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C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3" name="Group 6"/>
          <p:cNvGrpSpPr/>
          <p:nvPr/>
        </p:nvGrpSpPr>
        <p:grpSpPr>
          <a:xfrm>
            <a:off x="568325" y="2781300"/>
            <a:ext cx="2949575" cy="644525"/>
            <a:chOff x="0" y="0"/>
            <a:chExt cx="1858" cy="406"/>
          </a:xfrm>
        </p:grpSpPr>
        <p:sp>
          <p:nvSpPr>
            <p:cNvPr id="13318" name="Line 7"/>
            <p:cNvSpPr/>
            <p:nvPr/>
          </p:nvSpPr>
          <p:spPr>
            <a:xfrm>
              <a:off x="136" y="0"/>
              <a:ext cx="1497" cy="0"/>
            </a:xfrm>
            <a:prstGeom prst="line">
              <a:avLst/>
            </a:prstGeom>
            <a:ln w="1270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19" name="Text Box 8"/>
            <p:cNvSpPr txBox="1"/>
            <p:nvPr/>
          </p:nvSpPr>
          <p:spPr>
            <a:xfrm>
              <a:off x="0" y="41"/>
              <a:ext cx="30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A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3320" name="Text Box 9"/>
            <p:cNvSpPr txBox="1"/>
            <p:nvPr/>
          </p:nvSpPr>
          <p:spPr>
            <a:xfrm>
              <a:off x="1557" y="41"/>
              <a:ext cx="30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B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395274" name="Text Box 10"/>
          <p:cNvSpPr txBox="1"/>
          <p:nvPr/>
        </p:nvSpPr>
        <p:spPr>
          <a:xfrm>
            <a:off x="1116013" y="1773238"/>
            <a:ext cx="4103687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让点</a:t>
            </a:r>
            <a:r>
              <a:rPr lang="en-US" altLang="zh-CN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A</a:t>
            </a:r>
            <a:r>
              <a:rPr lang="zh-CN" altLang="en-US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、点</a:t>
            </a:r>
            <a:r>
              <a:rPr lang="en-US" altLang="zh-CN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C</a:t>
            </a:r>
            <a:r>
              <a:rPr lang="zh-CN" altLang="en-US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重合</a:t>
            </a:r>
            <a:endParaRPr lang="zh-CN" altLang="en-US" sz="2400" b="1" dirty="0">
              <a:solidFill>
                <a:srgbClr val="FF33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395275" name="Rectangle 11"/>
          <p:cNvSpPr/>
          <p:nvPr/>
        </p:nvSpPr>
        <p:spPr>
          <a:xfrm>
            <a:off x="3708400" y="2636838"/>
            <a:ext cx="5256213" cy="12890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40000"/>
              </a:lnSpc>
            </a:pP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（</a:t>
            </a:r>
            <a:r>
              <a:rPr lang="en-US" altLang="zh-CN" sz="2800" b="1" dirty="0">
                <a:latin typeface="Arial" pitchFamily="34" charset="0"/>
                <a:ea typeface="黑体" pitchFamily="49" charset="-122"/>
              </a:rPr>
              <a:t>1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）如果点</a:t>
            </a:r>
            <a:r>
              <a:rPr lang="en-US" altLang="zh-CN" sz="2800" b="1" dirty="0">
                <a:latin typeface="Arial" pitchFamily="34" charset="0"/>
                <a:ea typeface="黑体" pitchFamily="49" charset="-122"/>
              </a:rPr>
              <a:t>B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在线段</a:t>
            </a:r>
            <a:r>
              <a:rPr lang="en-US" altLang="zh-CN" sz="2800" b="1" dirty="0">
                <a:latin typeface="Arial" pitchFamily="34" charset="0"/>
                <a:ea typeface="黑体" pitchFamily="49" charset="-122"/>
              </a:rPr>
              <a:t>CD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上，  </a:t>
            </a:r>
            <a:endParaRPr lang="zh-CN" altLang="en-US" sz="2800" b="1" dirty="0">
              <a:latin typeface="Arial" pitchFamily="34" charset="0"/>
              <a:ea typeface="黑体" pitchFamily="49" charset="-122"/>
            </a:endParaRPr>
          </a:p>
          <a:p>
            <a:pPr lvl="0" eaLnBrk="1" hangingPunct="1">
              <a:lnSpc>
                <a:spcPct val="140000"/>
              </a:lnSpc>
            </a:pPr>
            <a:r>
              <a:rPr lang="zh-CN" altLang="zh-CN" sz="2800" b="1" dirty="0">
                <a:latin typeface="Arial" pitchFamily="34" charset="0"/>
                <a:ea typeface="黑体" pitchFamily="49" charset="-122"/>
              </a:rPr>
              <a:t>         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记作  </a:t>
            </a:r>
            <a:r>
              <a:rPr lang="en-US" altLang="zh-CN" sz="2800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AB&lt;CD</a:t>
            </a:r>
            <a:endParaRPr lang="en-US" altLang="zh-CN" sz="2800" b="1" dirty="0">
              <a:solidFill>
                <a:srgbClr val="FF3300"/>
              </a:solidFill>
              <a:latin typeface="Arial" pitchFamily="34" charset="0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527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527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12139E-6 L 0.00087 0.1838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95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274" grpId="0" build="p"/>
      <p:bldP spid="3952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4338" name="Group 2"/>
          <p:cNvGrpSpPr/>
          <p:nvPr/>
        </p:nvGrpSpPr>
        <p:grpSpPr>
          <a:xfrm>
            <a:off x="493713" y="4005263"/>
            <a:ext cx="3006725" cy="723900"/>
            <a:chOff x="0" y="0"/>
            <a:chExt cx="2157" cy="456"/>
          </a:xfrm>
        </p:grpSpPr>
        <p:sp>
          <p:nvSpPr>
            <p:cNvPr id="14345" name="Line 3"/>
            <p:cNvSpPr/>
            <p:nvPr/>
          </p:nvSpPr>
          <p:spPr>
            <a:xfrm>
              <a:off x="181" y="0"/>
              <a:ext cx="1724" cy="0"/>
            </a:xfrm>
            <a:prstGeom prst="line">
              <a:avLst/>
            </a:prstGeom>
            <a:ln w="1270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6" name="Text Box 4"/>
            <p:cNvSpPr txBox="1"/>
            <p:nvPr/>
          </p:nvSpPr>
          <p:spPr>
            <a:xfrm>
              <a:off x="1814" y="91"/>
              <a:ext cx="343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D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4347" name="Text Box 5"/>
            <p:cNvSpPr txBox="1"/>
            <p:nvPr/>
          </p:nvSpPr>
          <p:spPr>
            <a:xfrm>
              <a:off x="0" y="91"/>
              <a:ext cx="343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C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3" name="Group 6"/>
          <p:cNvGrpSpPr/>
          <p:nvPr/>
        </p:nvGrpSpPr>
        <p:grpSpPr>
          <a:xfrm>
            <a:off x="539750" y="2781300"/>
            <a:ext cx="2949575" cy="644525"/>
            <a:chOff x="0" y="0"/>
            <a:chExt cx="1858" cy="406"/>
          </a:xfrm>
        </p:grpSpPr>
        <p:sp>
          <p:nvSpPr>
            <p:cNvPr id="14342" name="Line 7"/>
            <p:cNvSpPr/>
            <p:nvPr/>
          </p:nvSpPr>
          <p:spPr>
            <a:xfrm>
              <a:off x="136" y="0"/>
              <a:ext cx="1497" cy="0"/>
            </a:xfrm>
            <a:prstGeom prst="line">
              <a:avLst/>
            </a:prstGeom>
            <a:ln w="1270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43" name="Text Box 8"/>
            <p:cNvSpPr txBox="1"/>
            <p:nvPr/>
          </p:nvSpPr>
          <p:spPr>
            <a:xfrm>
              <a:off x="0" y="41"/>
              <a:ext cx="30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A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4344" name="Text Box 9"/>
            <p:cNvSpPr txBox="1"/>
            <p:nvPr/>
          </p:nvSpPr>
          <p:spPr>
            <a:xfrm>
              <a:off x="1557" y="41"/>
              <a:ext cx="30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B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14340" name="Text Box 10"/>
          <p:cNvSpPr txBox="1"/>
          <p:nvPr/>
        </p:nvSpPr>
        <p:spPr>
          <a:xfrm>
            <a:off x="827088" y="1916113"/>
            <a:ext cx="4103687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让点</a:t>
            </a:r>
            <a:r>
              <a:rPr lang="en-US" altLang="zh-CN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A</a:t>
            </a:r>
            <a:r>
              <a:rPr lang="zh-CN" altLang="en-US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、点</a:t>
            </a:r>
            <a:r>
              <a:rPr lang="en-US" altLang="zh-CN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C</a:t>
            </a:r>
            <a:r>
              <a:rPr lang="zh-CN" altLang="en-US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重合</a:t>
            </a:r>
            <a:endParaRPr lang="zh-CN" altLang="en-US" sz="2400" b="1" dirty="0">
              <a:solidFill>
                <a:srgbClr val="FF33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396299" name="Rectangle 11"/>
          <p:cNvSpPr/>
          <p:nvPr/>
        </p:nvSpPr>
        <p:spPr>
          <a:xfrm>
            <a:off x="3708400" y="2636838"/>
            <a:ext cx="5256213" cy="12890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40000"/>
              </a:lnSpc>
            </a:pP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（</a:t>
            </a:r>
            <a:r>
              <a:rPr lang="en-US" altLang="zh-CN" sz="2800" b="1" dirty="0">
                <a:latin typeface="Arial" pitchFamily="34" charset="0"/>
                <a:ea typeface="黑体" pitchFamily="49" charset="-122"/>
              </a:rPr>
              <a:t>2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）如果点</a:t>
            </a:r>
            <a:r>
              <a:rPr lang="en-US" altLang="zh-CN" sz="2800" b="1" dirty="0">
                <a:latin typeface="Arial" pitchFamily="34" charset="0"/>
                <a:ea typeface="黑体" pitchFamily="49" charset="-122"/>
              </a:rPr>
              <a:t>B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与点</a:t>
            </a:r>
            <a:r>
              <a:rPr lang="en-US" altLang="zh-CN" sz="2800" b="1" dirty="0">
                <a:latin typeface="Arial" pitchFamily="34" charset="0"/>
                <a:ea typeface="黑体" pitchFamily="49" charset="-122"/>
              </a:rPr>
              <a:t>D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重合，  </a:t>
            </a:r>
            <a:endParaRPr lang="zh-CN" altLang="en-US" sz="2800" b="1" dirty="0">
              <a:latin typeface="Arial" pitchFamily="34" charset="0"/>
              <a:ea typeface="黑体" pitchFamily="49" charset="-122"/>
            </a:endParaRPr>
          </a:p>
          <a:p>
            <a:pPr lvl="0" eaLnBrk="1" hangingPunct="1">
              <a:lnSpc>
                <a:spcPct val="140000"/>
              </a:lnSpc>
            </a:pPr>
            <a:r>
              <a:rPr lang="zh-CN" altLang="zh-CN" sz="2800" b="1" dirty="0">
                <a:latin typeface="Arial" pitchFamily="34" charset="0"/>
                <a:ea typeface="黑体" pitchFamily="49" charset="-122"/>
              </a:rPr>
              <a:t>         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记作  </a:t>
            </a:r>
            <a:r>
              <a:rPr lang="en-US" altLang="zh-CN" sz="2800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AB=CD</a:t>
            </a:r>
            <a:endParaRPr lang="en-US" altLang="zh-CN" sz="2800" b="1" dirty="0">
              <a:solidFill>
                <a:srgbClr val="FF3300"/>
              </a:solidFill>
              <a:latin typeface="Arial" pitchFamily="34" charset="0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12139E-6 L 0.00087 0.183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96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539750" y="2781300"/>
            <a:ext cx="2949575" cy="644525"/>
            <a:chOff x="0" y="0"/>
            <a:chExt cx="1858" cy="406"/>
          </a:xfrm>
        </p:grpSpPr>
        <p:sp>
          <p:nvSpPr>
            <p:cNvPr id="15370" name="Line 3"/>
            <p:cNvSpPr/>
            <p:nvPr/>
          </p:nvSpPr>
          <p:spPr>
            <a:xfrm>
              <a:off x="136" y="0"/>
              <a:ext cx="1497" cy="0"/>
            </a:xfrm>
            <a:prstGeom prst="line">
              <a:avLst/>
            </a:prstGeom>
            <a:ln w="1270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1" name="Text Box 4"/>
            <p:cNvSpPr txBox="1"/>
            <p:nvPr/>
          </p:nvSpPr>
          <p:spPr>
            <a:xfrm>
              <a:off x="0" y="41"/>
              <a:ext cx="30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A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5372" name="Text Box 5"/>
            <p:cNvSpPr txBox="1"/>
            <p:nvPr/>
          </p:nvSpPr>
          <p:spPr>
            <a:xfrm>
              <a:off x="1557" y="41"/>
              <a:ext cx="301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B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15363" name="Group 6"/>
          <p:cNvGrpSpPr/>
          <p:nvPr/>
        </p:nvGrpSpPr>
        <p:grpSpPr>
          <a:xfrm>
            <a:off x="539750" y="4005263"/>
            <a:ext cx="2574925" cy="723900"/>
            <a:chOff x="0" y="0"/>
            <a:chExt cx="2227" cy="456"/>
          </a:xfrm>
        </p:grpSpPr>
        <p:sp>
          <p:nvSpPr>
            <p:cNvPr id="15367" name="Line 7"/>
            <p:cNvSpPr/>
            <p:nvPr/>
          </p:nvSpPr>
          <p:spPr>
            <a:xfrm>
              <a:off x="181" y="0"/>
              <a:ext cx="1724" cy="0"/>
            </a:xfrm>
            <a:prstGeom prst="line">
              <a:avLst/>
            </a:prstGeom>
            <a:ln w="1270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68" name="Text Box 8"/>
            <p:cNvSpPr txBox="1"/>
            <p:nvPr/>
          </p:nvSpPr>
          <p:spPr>
            <a:xfrm>
              <a:off x="1814" y="91"/>
              <a:ext cx="413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D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5369" name="Text Box 9"/>
            <p:cNvSpPr txBox="1"/>
            <p:nvPr/>
          </p:nvSpPr>
          <p:spPr>
            <a:xfrm>
              <a:off x="0" y="91"/>
              <a:ext cx="413" cy="365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en-US" altLang="zh-CN" b="1" dirty="0">
                  <a:solidFill>
                    <a:srgbClr val="CC0000"/>
                  </a:solidFill>
                  <a:latin typeface="Arial" pitchFamily="34" charset="0"/>
                  <a:ea typeface="宋体" pitchFamily="2" charset="-122"/>
                </a:rPr>
                <a:t>C</a:t>
              </a:r>
              <a:endParaRPr lang="en-US" altLang="zh-CN" b="1" dirty="0">
                <a:solidFill>
                  <a:srgbClr val="CC0000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15364" name="Text Box 10"/>
          <p:cNvSpPr txBox="1"/>
          <p:nvPr/>
        </p:nvSpPr>
        <p:spPr>
          <a:xfrm>
            <a:off x="827088" y="1700213"/>
            <a:ext cx="4103687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让点</a:t>
            </a:r>
            <a:r>
              <a:rPr lang="en-US" altLang="zh-CN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A</a:t>
            </a:r>
            <a:r>
              <a:rPr lang="zh-CN" altLang="en-US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、点</a:t>
            </a:r>
            <a:r>
              <a:rPr lang="en-US" altLang="zh-CN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C</a:t>
            </a:r>
            <a:r>
              <a:rPr lang="zh-CN" altLang="en-US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重合</a:t>
            </a:r>
            <a:endParaRPr lang="zh-CN" altLang="en-US" sz="2400" b="1" dirty="0">
              <a:solidFill>
                <a:srgbClr val="FF33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397323" name="Text Box 11"/>
          <p:cNvSpPr txBox="1"/>
          <p:nvPr/>
        </p:nvSpPr>
        <p:spPr>
          <a:xfrm>
            <a:off x="3635375" y="333375"/>
            <a:ext cx="1860550" cy="76200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4400" b="1" dirty="0">
                <a:solidFill>
                  <a:srgbClr val="CC0000"/>
                </a:solidFill>
                <a:latin typeface="Arial" pitchFamily="34" charset="0"/>
                <a:ea typeface="黑体" pitchFamily="49" charset="-122"/>
              </a:rPr>
              <a:t>叠合法</a:t>
            </a:r>
            <a:endParaRPr lang="zh-CN" altLang="en-US" sz="4400" b="1" dirty="0">
              <a:solidFill>
                <a:srgbClr val="CC0000"/>
              </a:solidFill>
              <a:latin typeface="Arial" pitchFamily="34" charset="0"/>
              <a:ea typeface="黑体" pitchFamily="49" charset="-122"/>
            </a:endParaRPr>
          </a:p>
        </p:txBody>
      </p:sp>
      <p:sp>
        <p:nvSpPr>
          <p:cNvPr id="397324" name="Rectangle 12"/>
          <p:cNvSpPr/>
          <p:nvPr/>
        </p:nvSpPr>
        <p:spPr>
          <a:xfrm>
            <a:off x="3708400" y="2636838"/>
            <a:ext cx="5256213" cy="13731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140000"/>
              </a:lnSpc>
            </a:pP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（</a:t>
            </a:r>
            <a:r>
              <a:rPr lang="en-US" altLang="zh-CN" sz="2800" b="1" dirty="0">
                <a:latin typeface="Arial" pitchFamily="34" charset="0"/>
                <a:ea typeface="黑体" pitchFamily="49" charset="-122"/>
              </a:rPr>
              <a:t>3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）如果点</a:t>
            </a:r>
            <a:r>
              <a:rPr lang="en-US" altLang="zh-CN" sz="2800" b="1" dirty="0">
                <a:latin typeface="Arial" pitchFamily="34" charset="0"/>
                <a:ea typeface="黑体" pitchFamily="49" charset="-122"/>
              </a:rPr>
              <a:t>B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在线段</a:t>
            </a:r>
            <a:r>
              <a:rPr lang="en-US" altLang="zh-CN" sz="2800" b="1" dirty="0">
                <a:latin typeface="Arial" pitchFamily="34" charset="0"/>
                <a:ea typeface="黑体" pitchFamily="49" charset="-122"/>
              </a:rPr>
              <a:t>CD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外，  </a:t>
            </a:r>
            <a:endParaRPr lang="zh-CN" altLang="en-US" sz="2800" b="1" dirty="0">
              <a:latin typeface="Arial" pitchFamily="34" charset="0"/>
              <a:ea typeface="黑体" pitchFamily="49" charset="-122"/>
            </a:endParaRPr>
          </a:p>
          <a:p>
            <a:pPr lvl="0" eaLnBrk="1" hangingPunct="1">
              <a:lnSpc>
                <a:spcPct val="140000"/>
              </a:lnSpc>
            </a:pPr>
            <a:r>
              <a:rPr lang="zh-CN" altLang="zh-CN" sz="2800" b="1" dirty="0">
                <a:latin typeface="Arial" pitchFamily="34" charset="0"/>
                <a:ea typeface="黑体" pitchFamily="49" charset="-122"/>
              </a:rPr>
              <a:t>         </a:t>
            </a:r>
            <a:r>
              <a:rPr lang="zh-CN" altLang="en-US" sz="2800" b="1" dirty="0">
                <a:latin typeface="Arial" pitchFamily="34" charset="0"/>
                <a:ea typeface="黑体" pitchFamily="49" charset="-122"/>
              </a:rPr>
              <a:t>记作  </a:t>
            </a:r>
            <a:r>
              <a:rPr lang="en-US" altLang="zh-CN" sz="2800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AB </a:t>
            </a:r>
            <a:r>
              <a:rPr lang="en-US" altLang="zh-CN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&gt;</a:t>
            </a:r>
            <a:r>
              <a:rPr lang="en-US" altLang="zh-CN" sz="2800" b="1" dirty="0">
                <a:solidFill>
                  <a:srgbClr val="FF3300"/>
                </a:solidFill>
                <a:latin typeface="Arial" pitchFamily="34" charset="0"/>
                <a:ea typeface="黑体" pitchFamily="49" charset="-122"/>
              </a:rPr>
              <a:t> CD</a:t>
            </a:r>
            <a:endParaRPr lang="en-US" altLang="zh-CN" sz="2800" b="1" dirty="0">
              <a:solidFill>
                <a:srgbClr val="FF3300"/>
              </a:solidFill>
              <a:latin typeface="Arial" pitchFamily="34" charset="0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12139E-6 L 0.00087 0.183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97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97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97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97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23" grpId="0"/>
      <p:bldP spid="397324" grpId="0"/>
    </p:bldLst>
  </p:timing>
</p:sld>
</file>

<file path=ppt/theme/theme1.xml><?xml version="1.0" encoding="utf-8"?>
<a:theme xmlns:a="http://schemas.openxmlformats.org/drawingml/2006/main" name="诗情画意">
  <a:themeElements>
    <a:clrScheme name="诗情画意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诗情画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诗情画意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诗情画意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icepaper">
  <a:themeElements>
    <a:clrScheme name="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Ricepaper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1630</Words>
  <Application>Kingsoft Office WPP</Application>
  <PresentationFormat>全屏显示(4:3)</PresentationFormat>
  <Paragraphs>388</Paragraphs>
  <Slides>23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26" baseType="lpstr">
      <vt:lpstr>诗情画意</vt:lpstr>
      <vt:lpstr>Ricepaper</vt:lpstr>
      <vt:lpstr>Profile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(正,正) (正,反) (反,正) (反,反) </dc:title>
  <dc:creator>Billgates</dc:creator>
  <cp:lastModifiedBy>Administrator</cp:lastModifiedBy>
  <cp:revision>701</cp:revision>
  <dcterms:created xsi:type="dcterms:W3CDTF">2006-03-28T21:39:03Z</dcterms:created>
  <dcterms:modified xsi:type="dcterms:W3CDTF">2015-11-16T10:25:07Z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2052-10.1.0.5346</vt:lpwstr>
  </property>
</Properties>
</file>